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4"/>
  </p:notesMasterIdLst>
  <p:sldIdLst>
    <p:sldId id="256" r:id="rId5"/>
    <p:sldId id="901" r:id="rId6"/>
    <p:sldId id="339" r:id="rId7"/>
    <p:sldId id="898" r:id="rId8"/>
    <p:sldId id="895" r:id="rId9"/>
    <p:sldId id="897" r:id="rId10"/>
    <p:sldId id="896" r:id="rId11"/>
    <p:sldId id="884" r:id="rId12"/>
    <p:sldId id="902" r:id="rId13"/>
    <p:sldId id="903" r:id="rId14"/>
    <p:sldId id="887" r:id="rId15"/>
    <p:sldId id="891" r:id="rId16"/>
    <p:sldId id="889" r:id="rId17"/>
    <p:sldId id="892" r:id="rId18"/>
    <p:sldId id="888" r:id="rId19"/>
    <p:sldId id="904" r:id="rId20"/>
    <p:sldId id="893" r:id="rId21"/>
    <p:sldId id="894" r:id="rId22"/>
    <p:sldId id="90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9C88787-2C7E-491D-88F0-D6ACF95703DA}">
          <p14:sldIdLst>
            <p14:sldId id="256"/>
            <p14:sldId id="901"/>
            <p14:sldId id="339"/>
            <p14:sldId id="898"/>
            <p14:sldId id="895"/>
            <p14:sldId id="897"/>
            <p14:sldId id="896"/>
            <p14:sldId id="884"/>
            <p14:sldId id="902"/>
            <p14:sldId id="903"/>
            <p14:sldId id="887"/>
            <p14:sldId id="891"/>
            <p14:sldId id="889"/>
            <p14:sldId id="892"/>
            <p14:sldId id="888"/>
            <p14:sldId id="904"/>
            <p14:sldId id="893"/>
            <p14:sldId id="894"/>
            <p14:sldId id="90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1616" autoAdjust="0"/>
  </p:normalViewPr>
  <p:slideViewPr>
    <p:cSldViewPr snapToGrid="0">
      <p:cViewPr varScale="1">
        <p:scale>
          <a:sx n="30" d="100"/>
          <a:sy n="30" d="100"/>
        </p:scale>
        <p:origin x="203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rina Kawaljenko" userId="c97de852-fcc5-4cf9-b06b-1aa85be0d9d4" providerId="ADAL" clId="{6C4A86DA-3106-4C50-A8F1-45864EDF52D9}"/>
    <pc:docChg chg="addSld delSld modSld modSection">
      <pc:chgData name="Katrina Kawaljenko" userId="c97de852-fcc5-4cf9-b06b-1aa85be0d9d4" providerId="ADAL" clId="{6C4A86DA-3106-4C50-A8F1-45864EDF52D9}" dt="2026-05-05T11:41:51.605" v="2" actId="47"/>
      <pc:docMkLst>
        <pc:docMk/>
      </pc:docMkLst>
      <pc:sldChg chg="del">
        <pc:chgData name="Katrina Kawaljenko" userId="c97de852-fcc5-4cf9-b06b-1aa85be0d9d4" providerId="ADAL" clId="{6C4A86DA-3106-4C50-A8F1-45864EDF52D9}" dt="2026-05-05T11:41:51.605" v="2" actId="47"/>
        <pc:sldMkLst>
          <pc:docMk/>
          <pc:sldMk cId="2039470874" sldId="905"/>
        </pc:sldMkLst>
      </pc:sldChg>
      <pc:sldChg chg="addSp new mod">
        <pc:chgData name="Katrina Kawaljenko" userId="c97de852-fcc5-4cf9-b06b-1aa85be0d9d4" providerId="ADAL" clId="{6C4A86DA-3106-4C50-A8F1-45864EDF52D9}" dt="2026-05-05T11:41:44.853" v="1" actId="22"/>
        <pc:sldMkLst>
          <pc:docMk/>
          <pc:sldMk cId="2743991953" sldId="906"/>
        </pc:sldMkLst>
        <pc:picChg chg="add">
          <ac:chgData name="Katrina Kawaljenko" userId="c97de852-fcc5-4cf9-b06b-1aa85be0d9d4" providerId="ADAL" clId="{6C4A86DA-3106-4C50-A8F1-45864EDF52D9}" dt="2026-05-05T11:41:44.853" v="1" actId="22"/>
          <ac:picMkLst>
            <pc:docMk/>
            <pc:sldMk cId="2743991953" sldId="906"/>
            <ac:picMk id="6" creationId="{31F7D61A-E114-CC65-F4C2-4AAEA80A64E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B3374E-9340-4C1F-8AE9-67AB3A583069}" type="datetimeFigureOut">
              <a:rPr lang="en-AU" smtClean="0"/>
              <a:t>5/05/2026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8B8D1D-6653-4416-B3B4-B811A4C4219A}" type="slidenum">
              <a:rPr lang="en-AU" smtClean="0"/>
              <a:t>‹#›</a:t>
            </a:fld>
            <a:endParaRPr lang="en-AU"/>
          </a:p>
        </p:txBody>
      </p:sp>
    </p:spTree>
    <p:extLst>
      <p:ext uri="{BB962C8B-B14F-4D97-AF65-F5344CB8AC3E}">
        <p14:creationId xmlns:p14="http://schemas.microsoft.com/office/powerpoint/2010/main" val="402064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Good morning and thank you for taking the time to join us today.</a:t>
            </a:r>
          </a:p>
          <a:p>
            <a:r>
              <a:rPr lang="en-AU" sz="1200" kern="1200" dirty="0">
                <a:solidFill>
                  <a:schemeClr val="tx1"/>
                </a:solidFill>
                <a:effectLst/>
                <a:latin typeface="+mn-lt"/>
                <a:ea typeface="+mn-ea"/>
                <a:cs typeface="+mn-cs"/>
              </a:rPr>
              <a:t>This is an online session that is being recorded. </a:t>
            </a:r>
          </a:p>
          <a:p>
            <a:r>
              <a:rPr lang="en-AU" sz="1200" kern="1200" dirty="0">
                <a:solidFill>
                  <a:schemeClr val="tx1"/>
                </a:solidFill>
                <a:effectLst/>
                <a:latin typeface="+mn-lt"/>
                <a:ea typeface="+mn-ea"/>
                <a:cs typeface="+mn-cs"/>
              </a:rPr>
              <a:t>My name is Katrina Kawaljenko, CEO of Regional Development Australia (RDA NT), and I’ll be taking you through the Regional Investment Readiness and Impact Fund — or RIRIF.</a:t>
            </a:r>
          </a:p>
          <a:p>
            <a:r>
              <a:rPr lang="en-AU" sz="1200" kern="1200" dirty="0">
                <a:solidFill>
                  <a:schemeClr val="tx1"/>
                </a:solidFill>
                <a:effectLst/>
                <a:latin typeface="+mn-lt"/>
                <a:ea typeface="+mn-ea"/>
                <a:cs typeface="+mn-cs"/>
              </a:rPr>
              <a:t>Today I’ll step through:</a:t>
            </a:r>
          </a:p>
          <a:p>
            <a:pPr marL="1085850" lvl="2" indent="-171450">
              <a:buFont typeface="Arial" panose="020B0604020202020204" pitchFamily="34" charset="0"/>
              <a:buChar char="•"/>
            </a:pPr>
            <a:r>
              <a:rPr lang="en-AU" sz="1200" kern="1200" dirty="0">
                <a:solidFill>
                  <a:schemeClr val="tx1"/>
                </a:solidFill>
                <a:effectLst/>
                <a:latin typeface="+mn-lt"/>
                <a:ea typeface="+mn-ea"/>
                <a:cs typeface="+mn-cs"/>
              </a:rPr>
              <a:t>what the program is designed to do </a:t>
            </a:r>
          </a:p>
          <a:p>
            <a:pPr marL="1085850" lvl="2" indent="-171450">
              <a:buFont typeface="Arial" panose="020B0604020202020204" pitchFamily="34" charset="0"/>
              <a:buChar char="•"/>
            </a:pPr>
            <a:r>
              <a:rPr lang="en-AU" sz="1200" kern="1200" dirty="0">
                <a:solidFill>
                  <a:schemeClr val="tx1"/>
                </a:solidFill>
                <a:effectLst/>
                <a:latin typeface="+mn-lt"/>
                <a:ea typeface="+mn-ea"/>
                <a:cs typeface="+mn-cs"/>
              </a:rPr>
              <a:t>what it will and won’t fund </a:t>
            </a:r>
          </a:p>
          <a:p>
            <a:pPr marL="1085850" lvl="2" indent="-171450">
              <a:buFont typeface="Arial" panose="020B0604020202020204" pitchFamily="34" charset="0"/>
              <a:buChar char="•"/>
            </a:pPr>
            <a:r>
              <a:rPr lang="en-AU" sz="1200" kern="1200" dirty="0">
                <a:solidFill>
                  <a:schemeClr val="tx1"/>
                </a:solidFill>
                <a:effectLst/>
                <a:latin typeface="+mn-lt"/>
                <a:ea typeface="+mn-ea"/>
                <a:cs typeface="+mn-cs"/>
              </a:rPr>
              <a:t>and what we’re really looking for in strong applications </a:t>
            </a:r>
          </a:p>
          <a:p>
            <a:r>
              <a:rPr lang="en-AU" sz="1200" kern="1200" dirty="0">
                <a:solidFill>
                  <a:schemeClr val="tx1"/>
                </a:solidFill>
                <a:effectLst/>
                <a:latin typeface="+mn-lt"/>
                <a:ea typeface="+mn-ea"/>
                <a:cs typeface="+mn-cs"/>
              </a:rPr>
              <a:t>I’ll keep this practical and </a:t>
            </a:r>
            <a:r>
              <a:rPr lang="en-AU" sz="1200" kern="1200" dirty="0" err="1">
                <a:solidFill>
                  <a:schemeClr val="tx1"/>
                </a:solidFill>
                <a:effectLst/>
                <a:latin typeface="+mn-lt"/>
                <a:ea typeface="+mn-ea"/>
                <a:cs typeface="+mn-cs"/>
              </a:rPr>
              <a:t>focused,and</a:t>
            </a:r>
            <a:r>
              <a:rPr lang="en-AU" sz="1200" kern="1200" dirty="0">
                <a:solidFill>
                  <a:schemeClr val="tx1"/>
                </a:solidFill>
                <a:effectLst/>
                <a:latin typeface="+mn-lt"/>
                <a:ea typeface="+mn-ea"/>
                <a:cs typeface="+mn-cs"/>
              </a:rPr>
              <a:t> </a:t>
            </a:r>
            <a:r>
              <a:rPr lang="en-AU" sz="1200" kern="1200">
                <a:solidFill>
                  <a:schemeClr val="tx1"/>
                </a:solidFill>
                <a:effectLst/>
                <a:latin typeface="+mn-lt"/>
                <a:ea typeface="+mn-ea"/>
                <a:cs typeface="+mn-cs"/>
              </a:rPr>
              <a:t>we’ll should have </a:t>
            </a:r>
            <a:r>
              <a:rPr lang="en-AU" sz="1200" kern="1200" dirty="0">
                <a:solidFill>
                  <a:schemeClr val="tx1"/>
                </a:solidFill>
                <a:effectLst/>
                <a:latin typeface="+mn-lt"/>
                <a:ea typeface="+mn-ea"/>
                <a:cs typeface="+mn-cs"/>
              </a:rPr>
              <a:t>time at the end for questions.</a:t>
            </a:r>
          </a:p>
          <a:p>
            <a:r>
              <a:rPr lang="en-AU" sz="1200" b="1" kern="1200" dirty="0">
                <a:solidFill>
                  <a:schemeClr val="tx1"/>
                </a:solidFill>
                <a:effectLst/>
                <a:latin typeface="+mn-lt"/>
                <a:ea typeface="+mn-ea"/>
                <a:cs typeface="+mn-cs"/>
              </a:rPr>
              <a:t>[PAUSE]</a:t>
            </a:r>
            <a:endParaRPr lang="en-AU"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E8B8D1D-6653-4416-B3B4-B811A4C4219A}" type="slidenum">
              <a:rPr lang="en-AU" smtClean="0"/>
              <a:t>1</a:t>
            </a:fld>
            <a:endParaRPr lang="en-AU"/>
          </a:p>
        </p:txBody>
      </p:sp>
    </p:spTree>
    <p:extLst>
      <p:ext uri="{BB962C8B-B14F-4D97-AF65-F5344CB8AC3E}">
        <p14:creationId xmlns:p14="http://schemas.microsoft.com/office/powerpoint/2010/main" val="2725299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This is the most important part of the program.</a:t>
            </a:r>
          </a:p>
          <a:p>
            <a:r>
              <a:rPr lang="en-AU" sz="1200" b="1" kern="1200" dirty="0">
                <a:solidFill>
                  <a:schemeClr val="tx1"/>
                </a:solidFill>
                <a:effectLst/>
                <a:latin typeface="+mn-lt"/>
                <a:ea typeface="+mn-ea"/>
                <a:cs typeface="+mn-cs"/>
              </a:rPr>
              <a:t>[PAUSE — emphasise clearly]</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Projects must be beyond the conceptual or exploratory stage.</a:t>
            </a:r>
          </a:p>
          <a:p>
            <a:r>
              <a:rPr lang="en-AU" sz="1200" kern="1200" dirty="0">
                <a:solidFill>
                  <a:schemeClr val="tx1"/>
                </a:solidFill>
                <a:effectLst/>
                <a:latin typeface="+mn-lt"/>
                <a:ea typeface="+mn-ea"/>
                <a:cs typeface="+mn-cs"/>
              </a:rPr>
              <a:t>That means: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prior scoping work or preliminary planning has been completed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there is organisational endorsement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community support has been demonstrated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and the project scope, outcomes and requirements are clearly defined </a:t>
            </a:r>
          </a:p>
          <a:p>
            <a:r>
              <a:rPr lang="en-AU" sz="1200" b="1" kern="1200" dirty="0">
                <a:solidFill>
                  <a:schemeClr val="tx1"/>
                </a:solidFill>
                <a:effectLst/>
                <a:latin typeface="+mn-lt"/>
                <a:ea typeface="+mn-ea"/>
                <a:cs typeface="+mn-cs"/>
              </a:rPr>
              <a:t>[PAUSE]</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But the critical requirement is the implementation pathway.</a:t>
            </a:r>
          </a:p>
          <a:p>
            <a:r>
              <a:rPr lang="en-AU" sz="1200" kern="1200" dirty="0">
                <a:solidFill>
                  <a:schemeClr val="tx1"/>
                </a:solidFill>
                <a:effectLst/>
                <a:latin typeface="+mn-lt"/>
                <a:ea typeface="+mn-ea"/>
                <a:cs typeface="+mn-cs"/>
              </a:rPr>
              <a:t>Every application must identify at least one specific external funding source —and clearly outline how the project will get there.</a:t>
            </a:r>
          </a:p>
          <a:p>
            <a:r>
              <a:rPr lang="en-AU" sz="1200" b="1" kern="1200" dirty="0">
                <a:solidFill>
                  <a:schemeClr val="tx1"/>
                </a:solidFill>
                <a:effectLst/>
                <a:latin typeface="+mn-lt"/>
                <a:ea typeface="+mn-ea"/>
                <a:cs typeface="+mn-cs"/>
              </a:rPr>
              <a:t>[SLOW DOWN]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That pathway must be:</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specific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realistic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active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accessible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and aligned to the scale of the project </a:t>
            </a:r>
          </a:p>
          <a:p>
            <a:r>
              <a:rPr lang="en-AU" sz="1200" b="1" kern="1200" dirty="0">
                <a:solidFill>
                  <a:schemeClr val="tx1"/>
                </a:solidFill>
                <a:effectLst/>
                <a:latin typeface="+mn-lt"/>
                <a:ea typeface="+mn-ea"/>
                <a:cs typeface="+mn-cs"/>
              </a:rPr>
              <a:t>[PAUSE after list]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We are not looking for a long list of possible funding options.</a:t>
            </a:r>
          </a:p>
          <a:p>
            <a:r>
              <a:rPr lang="en-AU" sz="1200" kern="1200" dirty="0">
                <a:solidFill>
                  <a:schemeClr val="tx1"/>
                </a:solidFill>
                <a:effectLst/>
                <a:latin typeface="+mn-lt"/>
                <a:ea typeface="+mn-ea"/>
                <a:cs typeface="+mn-cs"/>
              </a:rPr>
              <a:t>We are looking for a clear and credible next step.</a:t>
            </a:r>
          </a:p>
          <a:p>
            <a:r>
              <a:rPr lang="en-AU" sz="1200" b="1" kern="1200" dirty="0">
                <a:solidFill>
                  <a:schemeClr val="tx1"/>
                </a:solidFill>
                <a:effectLst/>
                <a:latin typeface="+mn-lt"/>
                <a:ea typeface="+mn-ea"/>
                <a:cs typeface="+mn-cs"/>
              </a:rPr>
              <a:t>[PAUSE]</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We also expect a realistic timeframe —</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typically within 6 to 18 months.</a:t>
            </a:r>
          </a:p>
          <a:p>
            <a:r>
              <a:rPr lang="en-AU" sz="1200" kern="1200" dirty="0">
                <a:solidFill>
                  <a:schemeClr val="tx1"/>
                </a:solidFill>
                <a:effectLst/>
                <a:latin typeface="+mn-lt"/>
                <a:ea typeface="+mn-ea"/>
                <a:cs typeface="+mn-cs"/>
              </a:rPr>
              <a:t>So this needs to be something that is genuinely achievable.</a:t>
            </a:r>
          </a:p>
          <a:p>
            <a:r>
              <a:rPr lang="en-AU" sz="1200" b="1" kern="1200" dirty="0">
                <a:solidFill>
                  <a:schemeClr val="tx1"/>
                </a:solidFill>
                <a:effectLst/>
                <a:latin typeface="+mn-lt"/>
                <a:ea typeface="+mn-ea"/>
                <a:cs typeface="+mn-cs"/>
              </a:rPr>
              <a:t>[PAUSE]</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Without a credible implementation </a:t>
            </a:r>
            <a:r>
              <a:rPr lang="en-AU" sz="1200" kern="1200" dirty="0" err="1">
                <a:solidFill>
                  <a:schemeClr val="tx1"/>
                </a:solidFill>
                <a:effectLst/>
                <a:latin typeface="+mn-lt"/>
                <a:ea typeface="+mn-ea"/>
                <a:cs typeface="+mn-cs"/>
              </a:rPr>
              <a:t>pathway,applications</a:t>
            </a:r>
            <a:r>
              <a:rPr lang="en-AU" sz="1200" kern="1200" dirty="0">
                <a:solidFill>
                  <a:schemeClr val="tx1"/>
                </a:solidFill>
                <a:effectLst/>
                <a:latin typeface="+mn-lt"/>
                <a:ea typeface="+mn-ea"/>
                <a:cs typeface="+mn-cs"/>
              </a:rPr>
              <a:t> will not be competitive.</a:t>
            </a:r>
          </a:p>
          <a:p>
            <a:r>
              <a:rPr lang="en-AU" sz="1200" b="1" kern="1200" dirty="0">
                <a:solidFill>
                  <a:schemeClr val="tx1"/>
                </a:solidFill>
                <a:effectLst/>
                <a:latin typeface="+mn-lt"/>
                <a:ea typeface="+mn-ea"/>
                <a:cs typeface="+mn-cs"/>
              </a:rPr>
              <a:t>[STRONG EMPHASIS]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This is where the strongest applications really stand out.</a:t>
            </a:r>
          </a:p>
          <a:p>
            <a:endParaRPr lang="en-AU" dirty="0"/>
          </a:p>
        </p:txBody>
      </p:sp>
      <p:sp>
        <p:nvSpPr>
          <p:cNvPr id="4" name="Slide Number Placeholder 3"/>
          <p:cNvSpPr>
            <a:spLocks noGrp="1"/>
          </p:cNvSpPr>
          <p:nvPr>
            <p:ph type="sldNum" sz="quarter" idx="5"/>
          </p:nvPr>
        </p:nvSpPr>
        <p:spPr/>
        <p:txBody>
          <a:bodyPr/>
          <a:lstStyle/>
          <a:p>
            <a:fld id="{4E8B8D1D-6653-4416-B3B4-B811A4C4219A}" type="slidenum">
              <a:rPr lang="en-AU" smtClean="0"/>
              <a:t>10</a:t>
            </a:fld>
            <a:endParaRPr lang="en-AU"/>
          </a:p>
        </p:txBody>
      </p:sp>
    </p:spTree>
    <p:extLst>
      <p:ext uri="{BB962C8B-B14F-4D97-AF65-F5344CB8AC3E}">
        <p14:creationId xmlns:p14="http://schemas.microsoft.com/office/powerpoint/2010/main" val="710450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Slide 11 – [Co-contribution / project commitment]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This slide is about commitment and readiness.</a:t>
            </a:r>
          </a:p>
          <a:p>
            <a:r>
              <a:rPr lang="en-AU" sz="1200" kern="1200" dirty="0">
                <a:solidFill>
                  <a:schemeClr val="tx1"/>
                </a:solidFill>
                <a:effectLst/>
                <a:latin typeface="+mn-lt"/>
                <a:ea typeface="+mn-ea"/>
                <a:cs typeface="+mn-cs"/>
              </a:rPr>
              <a:t>Because RIRIF supports projects at an advanced planning stage, applicants are expected to demonstrate that they already have some level of organisational commitment behind the project.</a:t>
            </a:r>
          </a:p>
          <a:p>
            <a:r>
              <a:rPr lang="en-AU" sz="1200" kern="1200" dirty="0">
                <a:solidFill>
                  <a:schemeClr val="tx1"/>
                </a:solidFill>
                <a:effectLst/>
                <a:latin typeface="+mn-lt"/>
                <a:ea typeface="+mn-ea"/>
                <a:cs typeface="+mn-cs"/>
              </a:rPr>
              <a:t>That may include a cash co-contribution, secured related funding, </a:t>
            </a:r>
          </a:p>
          <a:p>
            <a:r>
              <a:rPr lang="en-AU" sz="1200" b="1" kern="1200" dirty="0">
                <a:solidFill>
                  <a:schemeClr val="tx1"/>
                </a:solidFill>
                <a:effectLst/>
                <a:latin typeface="+mn-lt"/>
                <a:ea typeface="+mn-ea"/>
                <a:cs typeface="+mn-cs"/>
              </a:rPr>
              <a:t>PAUSE</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 stronger cash contribution will generally strengthen an application, because it shows the project has real backing.</a:t>
            </a:r>
          </a:p>
          <a:p>
            <a:r>
              <a:rPr lang="en-AU" sz="1200" kern="1200" dirty="0">
                <a:solidFill>
                  <a:schemeClr val="tx1"/>
                </a:solidFill>
                <a:effectLst/>
                <a:latin typeface="+mn-lt"/>
                <a:ea typeface="+mn-ea"/>
                <a:cs typeface="+mn-cs"/>
              </a:rPr>
              <a:t>In-kind support can be useful to demonstrate overall commitment, but it cannot fully replace evidence of financial commitment. I must stress this and be clear this is about financial contribution. </a:t>
            </a:r>
          </a:p>
          <a:p>
            <a:r>
              <a:rPr lang="en-AU" sz="1200" kern="1200" dirty="0">
                <a:solidFill>
                  <a:schemeClr val="tx1"/>
                </a:solidFill>
                <a:effectLst/>
                <a:latin typeface="+mn-lt"/>
                <a:ea typeface="+mn-ea"/>
                <a:cs typeface="+mn-cs"/>
              </a:rPr>
              <a:t>We acknowledge this may be a barrier for some organisation, and flexibility will be applied where the strategic benefit is strong and genuine financial constraint is evidence. </a:t>
            </a:r>
          </a:p>
          <a:p>
            <a:endParaRPr lang="en-AU" dirty="0"/>
          </a:p>
        </p:txBody>
      </p:sp>
      <p:sp>
        <p:nvSpPr>
          <p:cNvPr id="4" name="Slide Number Placeholder 3"/>
          <p:cNvSpPr>
            <a:spLocks noGrp="1"/>
          </p:cNvSpPr>
          <p:nvPr>
            <p:ph type="sldNum" sz="quarter" idx="5"/>
          </p:nvPr>
        </p:nvSpPr>
        <p:spPr/>
        <p:txBody>
          <a:bodyPr/>
          <a:lstStyle/>
          <a:p>
            <a:fld id="{4E8B8D1D-6653-4416-B3B4-B811A4C4219A}" type="slidenum">
              <a:rPr lang="en-AU" smtClean="0"/>
              <a:t>11</a:t>
            </a:fld>
            <a:endParaRPr lang="en-AU"/>
          </a:p>
        </p:txBody>
      </p:sp>
    </p:spTree>
    <p:extLst>
      <p:ext uri="{BB962C8B-B14F-4D97-AF65-F5344CB8AC3E}">
        <p14:creationId xmlns:p14="http://schemas.microsoft.com/office/powerpoint/2010/main" val="98641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What is going to make your application stand out? </a:t>
            </a:r>
          </a:p>
          <a:p>
            <a:r>
              <a:rPr lang="en-AU" sz="1200" kern="1200" dirty="0">
                <a:solidFill>
                  <a:schemeClr val="tx1"/>
                </a:solidFill>
                <a:effectLst/>
                <a:latin typeface="+mn-lt"/>
                <a:ea typeface="+mn-ea"/>
                <a:cs typeface="+mn-cs"/>
              </a:rPr>
              <a:t>Is it back by evidence- are you demonstrating the gap, the demand and likely impact and backing this up with supporting evidence such as data </a:t>
            </a:r>
          </a:p>
          <a:p>
            <a:r>
              <a:rPr lang="en-AU" sz="1200" kern="1200" dirty="0">
                <a:solidFill>
                  <a:schemeClr val="tx1"/>
                </a:solidFill>
                <a:effectLst/>
                <a:latin typeface="+mn-lt"/>
                <a:ea typeface="+mn-ea"/>
                <a:cs typeface="+mn-cs"/>
              </a:rPr>
              <a:t>Applicants need to show how their project aligns with regional priorities and broader strategic outcomes. That includes alignment with RDA NT’s strategic priorities, regional investment principles, and community-identified needs.</a:t>
            </a:r>
          </a:p>
          <a:p>
            <a:r>
              <a:rPr lang="en-AU" sz="1200" b="1" kern="1200" dirty="0">
                <a:solidFill>
                  <a:schemeClr val="tx1"/>
                </a:solidFill>
                <a:effectLst/>
                <a:latin typeface="+mn-lt"/>
                <a:ea typeface="+mn-ea"/>
                <a:cs typeface="+mn-cs"/>
              </a:rPr>
              <a:t>PAUSE</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Strong applications will clearly explain why the project matters </a:t>
            </a:r>
          </a:p>
          <a:p>
            <a:r>
              <a:rPr lang="en-AU" sz="1200" kern="1200" dirty="0">
                <a:solidFill>
                  <a:schemeClr val="tx1"/>
                </a:solidFill>
                <a:effectLst/>
                <a:latin typeface="+mn-lt"/>
                <a:ea typeface="+mn-ea"/>
                <a:cs typeface="+mn-cs"/>
              </a:rPr>
              <a:t>That might include economic outcomes, liveability benefits, First Nations economic participation, improved services, stronger regional capability, or increased investment into the region.</a:t>
            </a:r>
          </a:p>
          <a:p>
            <a:r>
              <a:rPr lang="en-AU" sz="1200" kern="1200" dirty="0">
                <a:solidFill>
                  <a:schemeClr val="tx1"/>
                </a:solidFill>
                <a:effectLst/>
                <a:latin typeface="+mn-lt"/>
                <a:ea typeface="+mn-ea"/>
                <a:cs typeface="+mn-cs"/>
              </a:rPr>
              <a:t>Is you project ready? You must demonstrate that this project is beyond exploratory or concept stage. If this is a new idea, it probably isn’t likely to be at the project maturity stage for RIRIF. </a:t>
            </a:r>
          </a:p>
          <a:p>
            <a:r>
              <a:rPr lang="en-AU" sz="1200" kern="1200" dirty="0">
                <a:solidFill>
                  <a:schemeClr val="tx1"/>
                </a:solidFill>
                <a:effectLst/>
                <a:latin typeface="+mn-lt"/>
                <a:ea typeface="+mn-ea"/>
                <a:cs typeface="+mn-cs"/>
              </a:rPr>
              <a:t>You must be able to clearly articulate the next steps by naming at least one potential and real funding source. </a:t>
            </a:r>
          </a:p>
          <a:p>
            <a:r>
              <a:rPr lang="en-AU" sz="1200" kern="1200" dirty="0">
                <a:solidFill>
                  <a:schemeClr val="tx1"/>
                </a:solidFill>
                <a:effectLst/>
                <a:latin typeface="+mn-lt"/>
                <a:ea typeface="+mn-ea"/>
                <a:cs typeface="+mn-cs"/>
              </a:rPr>
              <a:t>The strongest responses will be specific — not just broad statements about benefit.</a:t>
            </a:r>
          </a:p>
          <a:p>
            <a:r>
              <a:rPr lang="en-AU" sz="1200" kern="1200" dirty="0">
                <a:solidFill>
                  <a:schemeClr val="tx1"/>
                </a:solidFill>
                <a:effectLst/>
                <a:latin typeface="+mn-lt"/>
                <a:ea typeface="+mn-ea"/>
                <a:cs typeface="+mn-cs"/>
              </a:rPr>
              <a:t>We’re after projects that with the support of RIRIF will be ready to be funded now. </a:t>
            </a:r>
            <a:endParaRPr lang="en-AU" dirty="0"/>
          </a:p>
        </p:txBody>
      </p:sp>
      <p:sp>
        <p:nvSpPr>
          <p:cNvPr id="4" name="Slide Number Placeholder 3"/>
          <p:cNvSpPr>
            <a:spLocks noGrp="1"/>
          </p:cNvSpPr>
          <p:nvPr>
            <p:ph type="sldNum" sz="quarter" idx="5"/>
          </p:nvPr>
        </p:nvSpPr>
        <p:spPr/>
        <p:txBody>
          <a:bodyPr/>
          <a:lstStyle/>
          <a:p>
            <a:fld id="{4E8B8D1D-6653-4416-B3B4-B811A4C4219A}" type="slidenum">
              <a:rPr lang="en-AU" smtClean="0"/>
              <a:t>12</a:t>
            </a:fld>
            <a:endParaRPr lang="en-AU"/>
          </a:p>
        </p:txBody>
      </p:sp>
    </p:spTree>
    <p:extLst>
      <p:ext uri="{BB962C8B-B14F-4D97-AF65-F5344CB8AC3E}">
        <p14:creationId xmlns:p14="http://schemas.microsoft.com/office/powerpoint/2010/main" val="4293228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All applications must be submitted via our </a:t>
            </a:r>
            <a:r>
              <a:rPr lang="en-AU" sz="1200" kern="1200" dirty="0" err="1">
                <a:solidFill>
                  <a:schemeClr val="tx1"/>
                </a:solidFill>
                <a:effectLst/>
                <a:latin typeface="+mn-lt"/>
                <a:ea typeface="+mn-ea"/>
                <a:cs typeface="+mn-cs"/>
              </a:rPr>
              <a:t>jotform</a:t>
            </a:r>
            <a:r>
              <a:rPr lang="en-AU" sz="1200" kern="1200" dirty="0">
                <a:solidFill>
                  <a:schemeClr val="tx1"/>
                </a:solidFill>
                <a:effectLst/>
                <a:latin typeface="+mn-lt"/>
                <a:ea typeface="+mn-ea"/>
                <a:cs typeface="+mn-cs"/>
              </a:rPr>
              <a:t> application on our website. </a:t>
            </a:r>
          </a:p>
          <a:p>
            <a:r>
              <a:rPr lang="en-AU" sz="1200" kern="1200" dirty="0">
                <a:solidFill>
                  <a:schemeClr val="tx1"/>
                </a:solidFill>
                <a:effectLst/>
                <a:latin typeface="+mn-lt"/>
                <a:ea typeface="+mn-ea"/>
                <a:cs typeface="+mn-cs"/>
              </a:rPr>
              <a:t>You need to complete all the mandatory information and upload the all your supporting documentation. </a:t>
            </a:r>
          </a:p>
          <a:p>
            <a:r>
              <a:rPr lang="en-AU" sz="1200" kern="1200" dirty="0">
                <a:solidFill>
                  <a:schemeClr val="tx1"/>
                </a:solidFill>
                <a:effectLst/>
                <a:latin typeface="+mn-lt"/>
                <a:ea typeface="+mn-ea"/>
                <a:cs typeface="+mn-cs"/>
              </a:rPr>
              <a:t>This include organisational details, project description, budget, co-contribution evidence, project plan, board or council endorsement, letters of support, evidence of maturity, and the identified implementation pathway.</a:t>
            </a:r>
          </a:p>
          <a:p>
            <a:r>
              <a:rPr lang="en-AU" sz="1200" b="1" kern="1200" dirty="0">
                <a:solidFill>
                  <a:schemeClr val="tx1"/>
                </a:solidFill>
                <a:effectLst/>
                <a:latin typeface="+mn-lt"/>
                <a:ea typeface="+mn-ea"/>
                <a:cs typeface="+mn-cs"/>
              </a:rPr>
              <a:t>PAUSE</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supporting documents are important because they help assess whether the project is genuinely ready.</a:t>
            </a:r>
          </a:p>
          <a:p>
            <a:r>
              <a:rPr lang="en-AU" sz="1200" kern="1200" dirty="0">
                <a:solidFill>
                  <a:schemeClr val="tx1"/>
                </a:solidFill>
                <a:effectLst/>
                <a:latin typeface="+mn-lt"/>
                <a:ea typeface="+mn-ea"/>
                <a:cs typeface="+mn-cs"/>
              </a:rPr>
              <a:t>Applicants should not treat them as an afterthought.</a:t>
            </a:r>
          </a:p>
          <a:p>
            <a:r>
              <a:rPr lang="en-AU" sz="1200" kern="1200" dirty="0">
                <a:solidFill>
                  <a:schemeClr val="tx1"/>
                </a:solidFill>
                <a:effectLst/>
                <a:latin typeface="+mn-lt"/>
                <a:ea typeface="+mn-ea"/>
                <a:cs typeface="+mn-cs"/>
              </a:rPr>
              <a:t>A clear application with strong evidence will always be easier to assess than a long application with limited supporting material.</a:t>
            </a:r>
          </a:p>
          <a:p>
            <a:endParaRPr lang="en-AU" dirty="0"/>
          </a:p>
        </p:txBody>
      </p:sp>
      <p:sp>
        <p:nvSpPr>
          <p:cNvPr id="4" name="Slide Number Placeholder 3"/>
          <p:cNvSpPr>
            <a:spLocks noGrp="1"/>
          </p:cNvSpPr>
          <p:nvPr>
            <p:ph type="sldNum" sz="quarter" idx="5"/>
          </p:nvPr>
        </p:nvSpPr>
        <p:spPr/>
        <p:txBody>
          <a:bodyPr/>
          <a:lstStyle/>
          <a:p>
            <a:fld id="{4E8B8D1D-6653-4416-B3B4-B811A4C4219A}" type="slidenum">
              <a:rPr lang="en-AU" smtClean="0"/>
              <a:t>13</a:t>
            </a:fld>
            <a:endParaRPr lang="en-AU"/>
          </a:p>
        </p:txBody>
      </p:sp>
    </p:spTree>
    <p:extLst>
      <p:ext uri="{BB962C8B-B14F-4D97-AF65-F5344CB8AC3E}">
        <p14:creationId xmlns:p14="http://schemas.microsoft.com/office/powerpoint/2010/main" val="1405780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Slide 14 – What support can RDA NT Offer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Just to be very clear about our role in supporting applicants. This is different to how we might operate in support we may have previously provided your </a:t>
            </a:r>
            <a:r>
              <a:rPr lang="en-AU" sz="1200" kern="1200" dirty="0" err="1">
                <a:solidFill>
                  <a:schemeClr val="tx1"/>
                </a:solidFill>
                <a:effectLst/>
                <a:latin typeface="+mn-lt"/>
                <a:ea typeface="+mn-ea"/>
                <a:cs typeface="+mn-cs"/>
              </a:rPr>
              <a:t>organisatoin</a:t>
            </a:r>
            <a:r>
              <a:rPr lang="en-AU" sz="1200" kern="1200" dirty="0">
                <a:solidFill>
                  <a:schemeClr val="tx1"/>
                </a:solidFill>
                <a:effectLst/>
                <a:latin typeface="+mn-lt"/>
                <a:ea typeface="+mn-ea"/>
                <a:cs typeface="+mn-cs"/>
              </a:rPr>
              <a:t>. As we are delivering this grant, to avoid any conflict etc. we need to be clear on what we can and cant provide in terms of support. </a:t>
            </a:r>
          </a:p>
          <a:p>
            <a:r>
              <a:rPr lang="en-AU" sz="1200" kern="1200" dirty="0">
                <a:solidFill>
                  <a:schemeClr val="tx1"/>
                </a:solidFill>
                <a:effectLst/>
                <a:latin typeface="+mn-lt"/>
                <a:ea typeface="+mn-ea"/>
                <a:cs typeface="+mn-cs"/>
              </a:rPr>
              <a:t>We can provide guidance — including:</a:t>
            </a:r>
          </a:p>
          <a:p>
            <a:pPr lvl="0"/>
            <a:r>
              <a:rPr lang="en-AU" sz="1200" kern="1200" dirty="0">
                <a:solidFill>
                  <a:schemeClr val="tx1"/>
                </a:solidFill>
                <a:effectLst/>
                <a:latin typeface="+mn-lt"/>
                <a:ea typeface="+mn-ea"/>
                <a:cs typeface="+mn-cs"/>
              </a:rPr>
              <a:t>General guidance on data sources and tools- found on our website </a:t>
            </a:r>
          </a:p>
          <a:p>
            <a:pPr lvl="0"/>
            <a:r>
              <a:rPr lang="en-AU" sz="1200" kern="1200" dirty="0">
                <a:solidFill>
                  <a:schemeClr val="tx1"/>
                </a:solidFill>
                <a:effectLst/>
                <a:latin typeface="+mn-lt"/>
                <a:ea typeface="+mn-ea"/>
                <a:cs typeface="+mn-cs"/>
              </a:rPr>
              <a:t>If you need data- we’re offering an online workshop on 11 May with .id (informed decisions_ </a:t>
            </a:r>
          </a:p>
          <a:p>
            <a:pPr lvl="0"/>
            <a:r>
              <a:rPr lang="en-AU" sz="1200" kern="1200" dirty="0">
                <a:solidFill>
                  <a:schemeClr val="tx1"/>
                </a:solidFill>
                <a:effectLst/>
                <a:latin typeface="+mn-lt"/>
                <a:ea typeface="+mn-ea"/>
                <a:cs typeface="+mn-cs"/>
              </a:rPr>
              <a:t>FAQ’s on our website that will be updated as required. </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[PAUSE]</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However, we do not:</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draft or edit application content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identify or search for grants on your behalf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or undertake research or data analysis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Or provide advise on likelihood of success. </a:t>
            </a:r>
          </a:p>
          <a:p>
            <a:r>
              <a:rPr lang="en-AU" sz="1200" b="1" kern="1200" dirty="0">
                <a:solidFill>
                  <a:schemeClr val="tx1"/>
                </a:solidFill>
                <a:effectLst/>
                <a:latin typeface="+mn-lt"/>
                <a:ea typeface="+mn-ea"/>
                <a:cs typeface="+mn-cs"/>
              </a:rPr>
              <a:t>[EMPHASISE]</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That responsibility sits with the applicant — and that is intentional.</a:t>
            </a:r>
          </a:p>
          <a:p>
            <a:r>
              <a:rPr lang="en-AU" sz="1200" kern="1200" dirty="0">
                <a:solidFill>
                  <a:schemeClr val="tx1"/>
                </a:solidFill>
                <a:effectLst/>
                <a:latin typeface="+mn-lt"/>
                <a:ea typeface="+mn-ea"/>
                <a:cs typeface="+mn-cs"/>
              </a:rPr>
              <a:t>Our role is to enable and guide —not to develop applications</a:t>
            </a:r>
            <a:endParaRPr lang="en-AU" dirty="0"/>
          </a:p>
        </p:txBody>
      </p:sp>
      <p:sp>
        <p:nvSpPr>
          <p:cNvPr id="4" name="Slide Number Placeholder 3"/>
          <p:cNvSpPr>
            <a:spLocks noGrp="1"/>
          </p:cNvSpPr>
          <p:nvPr>
            <p:ph type="sldNum" sz="quarter" idx="5"/>
          </p:nvPr>
        </p:nvSpPr>
        <p:spPr/>
        <p:txBody>
          <a:bodyPr/>
          <a:lstStyle/>
          <a:p>
            <a:fld id="{4E8B8D1D-6653-4416-B3B4-B811A4C4219A}" type="slidenum">
              <a:rPr lang="en-AU" smtClean="0"/>
              <a:t>14</a:t>
            </a:fld>
            <a:endParaRPr lang="en-AU"/>
          </a:p>
        </p:txBody>
      </p:sp>
    </p:spTree>
    <p:extLst>
      <p:ext uri="{BB962C8B-B14F-4D97-AF65-F5344CB8AC3E}">
        <p14:creationId xmlns:p14="http://schemas.microsoft.com/office/powerpoint/2010/main" val="815806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93109-FFE8-E6D3-486E-9D36FB2A57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139B94-EBCE-B9A8-9749-023148E0CE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04C859-5366-5909-86D4-53D34646308E}"/>
              </a:ext>
            </a:extLst>
          </p:cNvPr>
          <p:cNvSpPr>
            <a:spLocks noGrp="1"/>
          </p:cNvSpPr>
          <p:nvPr>
            <p:ph type="body" idx="1"/>
          </p:nvPr>
        </p:nvSpPr>
        <p:spPr/>
        <p:txBody>
          <a:bodyPr/>
          <a:lstStyle/>
          <a:p>
            <a:r>
              <a:rPr lang="en-AU" sz="1200" kern="1200" dirty="0">
                <a:solidFill>
                  <a:schemeClr val="tx1"/>
                </a:solidFill>
                <a:effectLst/>
                <a:latin typeface="+mn-lt"/>
                <a:ea typeface="+mn-ea"/>
                <a:cs typeface="+mn-cs"/>
              </a:rPr>
              <a:t>This slide explains how applications will be assessed.</a:t>
            </a:r>
          </a:p>
          <a:p>
            <a:r>
              <a:rPr lang="en-AU" sz="1200" kern="1200" dirty="0">
                <a:solidFill>
                  <a:schemeClr val="tx1"/>
                </a:solidFill>
                <a:effectLst/>
                <a:latin typeface="+mn-lt"/>
                <a:ea typeface="+mn-ea"/>
                <a:cs typeface="+mn-cs"/>
              </a:rPr>
              <a:t>Applications will go through a structured assessment process against the published criteria.</a:t>
            </a:r>
          </a:p>
          <a:p>
            <a:r>
              <a:rPr lang="en-AU" sz="1200" kern="1200" dirty="0">
                <a:solidFill>
                  <a:schemeClr val="tx1"/>
                </a:solidFill>
                <a:effectLst/>
                <a:latin typeface="+mn-lt"/>
                <a:ea typeface="+mn-ea"/>
                <a:cs typeface="+mn-cs"/>
              </a:rPr>
              <a:t>It will be assessed by an sub committee of RDA NT; and will include independent assessors to support.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Applications are assessed against a number of criteria, including:</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the strength of the implementation pathway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alignment with program objectives and regional priorities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project maturity and readiness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deliverability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value for money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and collaboration </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PAUSE</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There may also be portfolio considerations, such as regional balance, diversity of project types, and support for priority cohorts.</a:t>
            </a:r>
          </a:p>
          <a:p>
            <a:r>
              <a:rPr lang="en-AU" sz="1200" kern="1200" dirty="0">
                <a:solidFill>
                  <a:schemeClr val="tx1"/>
                </a:solidFill>
                <a:effectLst/>
                <a:latin typeface="+mn-lt"/>
                <a:ea typeface="+mn-ea"/>
                <a:cs typeface="+mn-cs"/>
              </a:rPr>
              <a:t>The aim is to ensure funding is allocated to strong projects while also achieving a balanced overall program outcome.</a:t>
            </a:r>
          </a:p>
          <a:p>
            <a:r>
              <a:rPr lang="en-AU" sz="1200" kern="1200" dirty="0">
                <a:solidFill>
                  <a:schemeClr val="tx1"/>
                </a:solidFill>
                <a:effectLst/>
                <a:latin typeface="+mn-lt"/>
                <a:ea typeface="+mn-ea"/>
                <a:cs typeface="+mn-cs"/>
              </a:rPr>
              <a:t>Decisions will be documented and applicants will be notified of the outcome in writing.</a:t>
            </a:r>
          </a:p>
          <a:p>
            <a:r>
              <a:rPr lang="en-AU" sz="1200" b="1" kern="1200" dirty="0">
                <a:solidFill>
                  <a:schemeClr val="tx1"/>
                </a:solidFill>
                <a:effectLst/>
                <a:latin typeface="+mn-lt"/>
                <a:ea typeface="+mn-ea"/>
                <a:cs typeface="+mn-cs"/>
              </a:rPr>
              <a:t>[PAUSE]</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implementation pathway is one of the most important factors.</a:t>
            </a:r>
          </a:p>
          <a:p>
            <a:r>
              <a:rPr lang="en-AU" sz="1200" kern="1200" dirty="0">
                <a:solidFill>
                  <a:schemeClr val="tx1"/>
                </a:solidFill>
                <a:effectLst/>
                <a:latin typeface="+mn-lt"/>
                <a:ea typeface="+mn-ea"/>
                <a:cs typeface="+mn-cs"/>
              </a:rPr>
              <a:t>It’s not just one criterion —it underpins the entire application</a:t>
            </a:r>
          </a:p>
          <a:p>
            <a:r>
              <a:rPr lang="en-AU" sz="1200" kern="1200" dirty="0">
                <a:solidFill>
                  <a:schemeClr val="tx1"/>
                </a:solidFill>
                <a:effectLst/>
                <a:latin typeface="+mn-lt"/>
                <a:ea typeface="+mn-ea"/>
                <a:cs typeface="+mn-cs"/>
              </a:rPr>
              <a:t> </a:t>
            </a:r>
          </a:p>
          <a:p>
            <a:endParaRPr lang="en-AU" dirty="0"/>
          </a:p>
        </p:txBody>
      </p:sp>
      <p:sp>
        <p:nvSpPr>
          <p:cNvPr id="4" name="Slide Number Placeholder 3">
            <a:extLst>
              <a:ext uri="{FF2B5EF4-FFF2-40B4-BE49-F238E27FC236}">
                <a16:creationId xmlns:a16="http://schemas.microsoft.com/office/drawing/2014/main" id="{FDA981E4-2E5B-4E7D-7C1F-9FC98FFA80E6}"/>
              </a:ext>
            </a:extLst>
          </p:cNvPr>
          <p:cNvSpPr>
            <a:spLocks noGrp="1"/>
          </p:cNvSpPr>
          <p:nvPr>
            <p:ph type="sldNum" sz="quarter" idx="5"/>
          </p:nvPr>
        </p:nvSpPr>
        <p:spPr/>
        <p:txBody>
          <a:bodyPr/>
          <a:lstStyle/>
          <a:p>
            <a:fld id="{4E8B8D1D-6653-4416-B3B4-B811A4C4219A}" type="slidenum">
              <a:rPr lang="en-AU" smtClean="0"/>
              <a:t>15</a:t>
            </a:fld>
            <a:endParaRPr lang="en-AU"/>
          </a:p>
        </p:txBody>
      </p:sp>
    </p:spTree>
    <p:extLst>
      <p:ext uri="{BB962C8B-B14F-4D97-AF65-F5344CB8AC3E}">
        <p14:creationId xmlns:p14="http://schemas.microsoft.com/office/powerpoint/2010/main" val="580086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If your application is </a:t>
            </a:r>
            <a:r>
              <a:rPr lang="en-AU" sz="1200" kern="1200" dirty="0" err="1">
                <a:solidFill>
                  <a:schemeClr val="tx1"/>
                </a:solidFill>
                <a:effectLst/>
                <a:latin typeface="+mn-lt"/>
                <a:ea typeface="+mn-ea"/>
                <a:cs typeface="+mn-cs"/>
              </a:rPr>
              <a:t>successful,you</a:t>
            </a:r>
            <a:r>
              <a:rPr lang="en-AU" sz="1200" kern="1200" dirty="0">
                <a:solidFill>
                  <a:schemeClr val="tx1"/>
                </a:solidFill>
                <a:effectLst/>
                <a:latin typeface="+mn-lt"/>
                <a:ea typeface="+mn-ea"/>
                <a:cs typeface="+mn-cs"/>
              </a:rPr>
              <a:t> will enter into a formal grant agreement.</a:t>
            </a:r>
          </a:p>
          <a:p>
            <a:r>
              <a:rPr lang="en-AU" sz="1200" kern="1200" dirty="0">
                <a:solidFill>
                  <a:schemeClr val="tx1"/>
                </a:solidFill>
                <a:effectLst/>
                <a:latin typeface="+mn-lt"/>
                <a:ea typeface="+mn-ea"/>
                <a:cs typeface="+mn-cs"/>
              </a:rPr>
              <a:t>This agreement will outline:</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project scope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milestones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reporting requirements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and payment arrangements </a:t>
            </a:r>
          </a:p>
          <a:p>
            <a:pPr marL="0" lvl="0" indent="0">
              <a:buFont typeface="Arial" panose="020B0604020202020204" pitchFamily="34" charset="0"/>
              <a:buNone/>
            </a:pPr>
            <a:endParaRPr lang="en-AU" sz="1200" b="1" kern="1200" dirty="0">
              <a:solidFill>
                <a:schemeClr val="tx1"/>
              </a:solidFill>
              <a:effectLst/>
              <a:latin typeface="+mn-lt"/>
              <a:ea typeface="+mn-ea"/>
              <a:cs typeface="+mn-cs"/>
            </a:endParaRPr>
          </a:p>
          <a:p>
            <a:pPr marL="0" lvl="0" indent="0">
              <a:buFont typeface="Arial" panose="020B0604020202020204" pitchFamily="34" charset="0"/>
              <a:buNone/>
            </a:pPr>
            <a:r>
              <a:rPr lang="en-AU" sz="1200" b="1" kern="1200" dirty="0">
                <a:solidFill>
                  <a:schemeClr val="tx1"/>
                </a:solidFill>
                <a:effectLst/>
                <a:latin typeface="+mn-lt"/>
                <a:ea typeface="+mn-ea"/>
                <a:cs typeface="+mn-cs"/>
              </a:rPr>
              <a:t>PAUSE</a:t>
            </a:r>
          </a:p>
          <a:p>
            <a:pPr marL="0" lvl="0" indent="0">
              <a:buFont typeface="Arial" panose="020B0604020202020204" pitchFamily="34" charset="0"/>
              <a:buNone/>
            </a:pP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Payments are typically staged and linked to </a:t>
            </a:r>
            <a:r>
              <a:rPr lang="en-AU" sz="1200" kern="1200" dirty="0" err="1">
                <a:solidFill>
                  <a:schemeClr val="tx1"/>
                </a:solidFill>
                <a:effectLst/>
                <a:latin typeface="+mn-lt"/>
                <a:ea typeface="+mn-ea"/>
                <a:cs typeface="+mn-cs"/>
              </a:rPr>
              <a:t>milestones,and</a:t>
            </a:r>
            <a:r>
              <a:rPr lang="en-AU" sz="1200" kern="1200" dirty="0">
                <a:solidFill>
                  <a:schemeClr val="tx1"/>
                </a:solidFill>
                <a:effectLst/>
                <a:latin typeface="+mn-lt"/>
                <a:ea typeface="+mn-ea"/>
                <a:cs typeface="+mn-cs"/>
              </a:rPr>
              <a:t> may vary depending on project risk.</a:t>
            </a:r>
          </a:p>
          <a:p>
            <a:r>
              <a:rPr lang="en-AU" sz="1200" b="1" kern="1200" dirty="0">
                <a:solidFill>
                  <a:schemeClr val="tx1"/>
                </a:solidFill>
                <a:effectLst/>
                <a:latin typeface="+mn-lt"/>
                <a:ea typeface="+mn-ea"/>
                <a:cs typeface="+mn-cs"/>
              </a:rPr>
              <a:t>[PAUSE]</a:t>
            </a:r>
            <a:endParaRPr lang="en-AU" sz="1200" kern="1200" dirty="0">
              <a:solidFill>
                <a:schemeClr val="tx1"/>
              </a:solidFill>
              <a:effectLst/>
              <a:latin typeface="+mn-lt"/>
              <a:ea typeface="+mn-ea"/>
              <a:cs typeface="+mn-cs"/>
            </a:endParaRPr>
          </a:p>
          <a:p>
            <a:pPr marL="0" indent="0">
              <a:buFont typeface="Arial" panose="020B0604020202020204" pitchFamily="34" charset="0"/>
              <a:buNone/>
            </a:pPr>
            <a:r>
              <a:rPr lang="en-AU" sz="1200" kern="1200" dirty="0">
                <a:solidFill>
                  <a:schemeClr val="tx1"/>
                </a:solidFill>
                <a:effectLst/>
                <a:latin typeface="+mn-lt"/>
                <a:ea typeface="+mn-ea"/>
                <a:cs typeface="+mn-cs"/>
              </a:rPr>
              <a:t>There are also reporting requirements, including:</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progress reporting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final acquittal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and follow-up on project outcomes </a:t>
            </a:r>
          </a:p>
          <a:p>
            <a:r>
              <a:rPr lang="en-AU" sz="1200" b="1" kern="1200" dirty="0">
                <a:solidFill>
                  <a:schemeClr val="tx1"/>
                </a:solidFill>
                <a:effectLst/>
                <a:latin typeface="+mn-lt"/>
                <a:ea typeface="+mn-ea"/>
                <a:cs typeface="+mn-cs"/>
              </a:rPr>
              <a:t>[EMPHASISE]</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Participation in evaluation activities is a condition of funding.</a:t>
            </a:r>
          </a:p>
          <a:p>
            <a:r>
              <a:rPr lang="en-AU" sz="1200" b="1" kern="1200" dirty="0">
                <a:solidFill>
                  <a:schemeClr val="tx1"/>
                </a:solidFill>
                <a:effectLst/>
                <a:latin typeface="+mn-lt"/>
                <a:ea typeface="+mn-ea"/>
                <a:cs typeface="+mn-cs"/>
              </a:rPr>
              <a:t>PAUSE</a:t>
            </a:r>
          </a:p>
          <a:p>
            <a:r>
              <a:rPr lang="en-AU" sz="1200" kern="1200" dirty="0">
                <a:solidFill>
                  <a:schemeClr val="tx1"/>
                </a:solidFill>
                <a:effectLst/>
                <a:latin typeface="+mn-lt"/>
                <a:ea typeface="+mn-ea"/>
                <a:cs typeface="+mn-cs"/>
              </a:rPr>
              <a:t>There is also an expectation of ongoing </a:t>
            </a:r>
            <a:r>
              <a:rPr lang="en-AU" sz="1200" kern="1200" dirty="0" err="1">
                <a:solidFill>
                  <a:schemeClr val="tx1"/>
                </a:solidFill>
                <a:effectLst/>
                <a:latin typeface="+mn-lt"/>
                <a:ea typeface="+mn-ea"/>
                <a:cs typeface="+mn-cs"/>
              </a:rPr>
              <a:t>partnership,including</a:t>
            </a:r>
            <a:r>
              <a:rPr lang="en-AU" sz="1200" kern="1200" dirty="0">
                <a:solidFill>
                  <a:schemeClr val="tx1"/>
                </a:solidFill>
                <a:effectLst/>
                <a:latin typeface="+mn-lt"/>
                <a:ea typeface="+mn-ea"/>
                <a:cs typeface="+mn-cs"/>
              </a:rPr>
              <a:t> acknowledgement of support from RDA NT and the Australian Government.</a:t>
            </a:r>
          </a:p>
          <a:p>
            <a:r>
              <a:rPr lang="en-AU" sz="1200" kern="1200" dirty="0">
                <a:solidFill>
                  <a:schemeClr val="tx1"/>
                </a:solidFill>
                <a:effectLst/>
                <a:latin typeface="+mn-lt"/>
                <a:ea typeface="+mn-ea"/>
                <a:cs typeface="+mn-cs"/>
              </a:rPr>
              <a:t>RDAN will either participate in project governance </a:t>
            </a:r>
            <a:r>
              <a:rPr lang="en-AU" sz="1200" kern="1200" dirty="0" err="1">
                <a:solidFill>
                  <a:schemeClr val="tx1"/>
                </a:solidFill>
                <a:effectLst/>
                <a:latin typeface="+mn-lt"/>
                <a:ea typeface="+mn-ea"/>
                <a:cs typeface="+mn-cs"/>
              </a:rPr>
              <a:t>eor</a:t>
            </a:r>
            <a:r>
              <a:rPr lang="en-AU" sz="1200" kern="1200" dirty="0">
                <a:solidFill>
                  <a:schemeClr val="tx1"/>
                </a:solidFill>
                <a:effectLst/>
                <a:latin typeface="+mn-lt"/>
                <a:ea typeface="+mn-ea"/>
                <a:cs typeface="+mn-cs"/>
              </a:rPr>
              <a:t> an agreed alternative. </a:t>
            </a:r>
          </a:p>
          <a:p>
            <a:endParaRPr lang="en-AU" dirty="0"/>
          </a:p>
        </p:txBody>
      </p:sp>
      <p:sp>
        <p:nvSpPr>
          <p:cNvPr id="4" name="Slide Number Placeholder 3"/>
          <p:cNvSpPr>
            <a:spLocks noGrp="1"/>
          </p:cNvSpPr>
          <p:nvPr>
            <p:ph type="sldNum" sz="quarter" idx="5"/>
          </p:nvPr>
        </p:nvSpPr>
        <p:spPr/>
        <p:txBody>
          <a:bodyPr/>
          <a:lstStyle/>
          <a:p>
            <a:fld id="{4E8B8D1D-6653-4416-B3B4-B811A4C4219A}" type="slidenum">
              <a:rPr lang="en-AU" smtClean="0"/>
              <a:t>16</a:t>
            </a:fld>
            <a:endParaRPr lang="en-AU"/>
          </a:p>
        </p:txBody>
      </p:sp>
    </p:spTree>
    <p:extLst>
      <p:ext uri="{BB962C8B-B14F-4D97-AF65-F5344CB8AC3E}">
        <p14:creationId xmlns:p14="http://schemas.microsoft.com/office/powerpoint/2010/main" val="1269009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All program information — including guidelines and FAQs —is available on our website.</a:t>
            </a:r>
          </a:p>
          <a:p>
            <a:r>
              <a:rPr lang="en-AU" sz="1200" kern="1200" dirty="0">
                <a:solidFill>
                  <a:schemeClr val="tx1"/>
                </a:solidFill>
                <a:effectLst/>
                <a:latin typeface="+mn-lt"/>
                <a:ea typeface="+mn-ea"/>
                <a:cs typeface="+mn-cs"/>
              </a:rPr>
              <a:t>We strongly encourage you to review these before applying.</a:t>
            </a:r>
          </a:p>
          <a:p>
            <a:r>
              <a:rPr lang="en-AU" sz="1200" kern="1200" dirty="0">
                <a:solidFill>
                  <a:schemeClr val="tx1"/>
                </a:solidFill>
                <a:effectLst/>
                <a:latin typeface="+mn-lt"/>
                <a:ea typeface="+mn-ea"/>
                <a:cs typeface="+mn-cs"/>
              </a:rPr>
              <a:t>We’re also running an </a:t>
            </a:r>
            <a:r>
              <a:rPr lang="en-AU" sz="1200" b="1" kern="1200" dirty="0">
                <a:solidFill>
                  <a:schemeClr val="tx1"/>
                </a:solidFill>
                <a:effectLst/>
                <a:latin typeface="+mn-lt"/>
                <a:ea typeface="+mn-ea"/>
                <a:cs typeface="+mn-cs"/>
              </a:rPr>
              <a:t>.id (Informed Decisions) online workshop on 11 </a:t>
            </a:r>
            <a:r>
              <a:rPr lang="en-AU" sz="1200" b="1" kern="1200" dirty="0" err="1">
                <a:solidFill>
                  <a:schemeClr val="tx1"/>
                </a:solidFill>
                <a:effectLst/>
                <a:latin typeface="+mn-lt"/>
                <a:ea typeface="+mn-ea"/>
                <a:cs typeface="+mn-cs"/>
              </a:rPr>
              <a:t>May</a:t>
            </a:r>
            <a:r>
              <a:rPr lang="en-AU" sz="1200" kern="1200" dirty="0" err="1">
                <a:solidFill>
                  <a:schemeClr val="tx1"/>
                </a:solidFill>
                <a:effectLst/>
                <a:latin typeface="+mn-lt"/>
                <a:ea typeface="+mn-ea"/>
                <a:cs typeface="+mn-cs"/>
              </a:rPr>
              <a:t>,which</a:t>
            </a:r>
            <a:r>
              <a:rPr lang="en-AU" sz="1200" kern="1200" dirty="0">
                <a:solidFill>
                  <a:schemeClr val="tx1"/>
                </a:solidFill>
                <a:effectLst/>
                <a:latin typeface="+mn-lt"/>
                <a:ea typeface="+mn-ea"/>
                <a:cs typeface="+mn-cs"/>
              </a:rPr>
              <a:t> will support applicants to better understand how to access and use data.</a:t>
            </a:r>
          </a:p>
          <a:p>
            <a:r>
              <a:rPr lang="en-AU" sz="1200" kern="1200" dirty="0">
                <a:solidFill>
                  <a:schemeClr val="tx1"/>
                </a:solidFill>
                <a:effectLst/>
                <a:latin typeface="+mn-lt"/>
                <a:ea typeface="+mn-ea"/>
                <a:cs typeface="+mn-cs"/>
              </a:rPr>
              <a:t>Registrations will be opening soon and information will be on our website. </a:t>
            </a:r>
          </a:p>
          <a:p>
            <a:endParaRPr lang="en-AU" dirty="0"/>
          </a:p>
        </p:txBody>
      </p:sp>
      <p:sp>
        <p:nvSpPr>
          <p:cNvPr id="4" name="Slide Number Placeholder 3"/>
          <p:cNvSpPr>
            <a:spLocks noGrp="1"/>
          </p:cNvSpPr>
          <p:nvPr>
            <p:ph type="sldNum" sz="quarter" idx="5"/>
          </p:nvPr>
        </p:nvSpPr>
        <p:spPr/>
        <p:txBody>
          <a:bodyPr/>
          <a:lstStyle/>
          <a:p>
            <a:fld id="{4E8B8D1D-6653-4416-B3B4-B811A4C4219A}" type="slidenum">
              <a:rPr lang="en-AU" smtClean="0"/>
              <a:t>17</a:t>
            </a:fld>
            <a:endParaRPr lang="en-AU"/>
          </a:p>
        </p:txBody>
      </p:sp>
    </p:spTree>
    <p:extLst>
      <p:ext uri="{BB962C8B-B14F-4D97-AF65-F5344CB8AC3E}">
        <p14:creationId xmlns:p14="http://schemas.microsoft.com/office/powerpoint/2010/main" val="983971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Thank you —</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I’ll pause there and open it up for any questions. If you can use your buttons to raise your hand </a:t>
            </a: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4E8B8D1D-6653-4416-B3B4-B811A4C4219A}" type="slidenum">
              <a:rPr lang="en-AU" smtClean="0"/>
              <a:t>18</a:t>
            </a:fld>
            <a:endParaRPr lang="en-AU"/>
          </a:p>
        </p:txBody>
      </p:sp>
    </p:spTree>
    <p:extLst>
      <p:ext uri="{BB962C8B-B14F-4D97-AF65-F5344CB8AC3E}">
        <p14:creationId xmlns:p14="http://schemas.microsoft.com/office/powerpoint/2010/main" val="3914014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For those of you that haven’t worked with RDA NT Before, I will just give you a brief background on our organisation.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Regional Development Australia Northern Territory is part of a national network that supports regional economic development across </a:t>
            </a:r>
            <a:r>
              <a:rPr lang="en-AU" sz="1200" kern="1200" dirty="0" err="1">
                <a:solidFill>
                  <a:schemeClr val="tx1"/>
                </a:solidFill>
                <a:effectLst/>
                <a:latin typeface="+mn-lt"/>
                <a:ea typeface="+mn-ea"/>
                <a:cs typeface="+mn-cs"/>
              </a:rPr>
              <a:t>Australia.We</a:t>
            </a:r>
            <a:r>
              <a:rPr lang="en-AU" sz="1200" kern="1200" dirty="0">
                <a:solidFill>
                  <a:schemeClr val="tx1"/>
                </a:solidFill>
                <a:effectLst/>
                <a:latin typeface="+mn-lt"/>
                <a:ea typeface="+mn-ea"/>
                <a:cs typeface="+mn-cs"/>
              </a:rPr>
              <a:t> work across all levels of government, industry and community to identify opportunities, remove barriers, and support regional priorities and projects.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Whilst we are Federally fund, we are independent and not part of a government Department. </a:t>
            </a:r>
          </a:p>
          <a:p>
            <a:endParaRPr lang="en-AU" dirty="0"/>
          </a:p>
        </p:txBody>
      </p:sp>
      <p:sp>
        <p:nvSpPr>
          <p:cNvPr id="4" name="Slide Number Placeholder 3"/>
          <p:cNvSpPr>
            <a:spLocks noGrp="1"/>
          </p:cNvSpPr>
          <p:nvPr>
            <p:ph type="sldNum" sz="quarter" idx="5"/>
          </p:nvPr>
        </p:nvSpPr>
        <p:spPr/>
        <p:txBody>
          <a:bodyPr/>
          <a:lstStyle/>
          <a:p>
            <a:fld id="{4E8B8D1D-6653-4416-B3B4-B811A4C4219A}" type="slidenum">
              <a:rPr lang="en-AU" smtClean="0"/>
              <a:t>2</a:t>
            </a:fld>
            <a:endParaRPr lang="en-AU"/>
          </a:p>
        </p:txBody>
      </p:sp>
    </p:spTree>
    <p:extLst>
      <p:ext uri="{BB962C8B-B14F-4D97-AF65-F5344CB8AC3E}">
        <p14:creationId xmlns:p14="http://schemas.microsoft.com/office/powerpoint/2010/main" val="3694125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DF812-3BC4-977D-5466-48B7008B12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DFDB55-5517-F160-ADD4-BFF8A2B8FC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F1B91-60FD-570E-2385-DAC14CD4D30B}"/>
              </a:ext>
            </a:extLst>
          </p:cNvPr>
          <p:cNvSpPr>
            <a:spLocks noGrp="1"/>
          </p:cNvSpPr>
          <p:nvPr>
            <p:ph type="body" idx="1"/>
          </p:nvPr>
        </p:nvSpPr>
        <p:spPr/>
        <p:txBody>
          <a:bodyPr/>
          <a:lstStyle/>
          <a:p>
            <a:r>
              <a:rPr lang="en-AU" sz="1200" kern="1200" dirty="0">
                <a:solidFill>
                  <a:schemeClr val="tx1"/>
                </a:solidFill>
                <a:effectLst/>
                <a:latin typeface="+mn-lt"/>
                <a:ea typeface="+mn-ea"/>
                <a:cs typeface="+mn-cs"/>
              </a:rPr>
              <a:t>We operate as an independent, evidence-based organisation.</a:t>
            </a:r>
          </a:p>
          <a:p>
            <a:r>
              <a:rPr lang="en-AU" sz="1200" kern="1200" dirty="0">
                <a:solidFill>
                  <a:schemeClr val="tx1"/>
                </a:solidFill>
                <a:effectLst/>
                <a:latin typeface="+mn-lt"/>
                <a:ea typeface="+mn-ea"/>
                <a:cs typeface="+mn-cs"/>
              </a:rPr>
              <a:t>We act as a connector —bringing together communities, government, and </a:t>
            </a:r>
            <a:r>
              <a:rPr lang="en-AU" sz="1200" kern="1200" dirty="0" err="1">
                <a:solidFill>
                  <a:schemeClr val="tx1"/>
                </a:solidFill>
                <a:effectLst/>
                <a:latin typeface="+mn-lt"/>
                <a:ea typeface="+mn-ea"/>
                <a:cs typeface="+mn-cs"/>
              </a:rPr>
              <a:t>parenters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We support grant applications. We provide regional data and </a:t>
            </a:r>
            <a:r>
              <a:rPr lang="en-AU" sz="1200" kern="1200" dirty="0" err="1">
                <a:solidFill>
                  <a:schemeClr val="tx1"/>
                </a:solidFill>
                <a:effectLst/>
                <a:latin typeface="+mn-lt"/>
                <a:ea typeface="+mn-ea"/>
                <a:cs typeface="+mn-cs"/>
              </a:rPr>
              <a:t>intelligenceto</a:t>
            </a:r>
            <a:r>
              <a:rPr lang="en-AU" sz="1200" kern="1200" dirty="0">
                <a:solidFill>
                  <a:schemeClr val="tx1"/>
                </a:solidFill>
                <a:effectLst/>
                <a:latin typeface="+mn-lt"/>
                <a:ea typeface="+mn-ea"/>
                <a:cs typeface="+mn-cs"/>
              </a:rPr>
              <a:t> help shape stronger, more credible projects.</a:t>
            </a:r>
          </a:p>
          <a:p>
            <a:r>
              <a:rPr lang="en-AU" sz="1200" kern="1200" dirty="0">
                <a:solidFill>
                  <a:schemeClr val="tx1"/>
                </a:solidFill>
                <a:effectLst/>
                <a:latin typeface="+mn-lt"/>
                <a:ea typeface="+mn-ea"/>
                <a:cs typeface="+mn-cs"/>
              </a:rPr>
              <a:t>We promote funding opportunities, policy and regional opportunities. </a:t>
            </a:r>
          </a:p>
          <a:p>
            <a:r>
              <a:rPr lang="en-AU" sz="1200" kern="1200" dirty="0">
                <a:solidFill>
                  <a:schemeClr val="tx1"/>
                </a:solidFill>
                <a:effectLst/>
                <a:latin typeface="+mn-lt"/>
                <a:ea typeface="+mn-ea"/>
                <a:cs typeface="+mn-cs"/>
              </a:rPr>
              <a:t>Our role is to support others — including local governments, organisations and communities —to develop and progress projects.</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[PAUSE]</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So our focus is always on helping projects move forward —not just generating ideas, but actually progressing them.</a:t>
            </a:r>
          </a:p>
          <a:p>
            <a:endParaRPr lang="en-AU" dirty="0"/>
          </a:p>
        </p:txBody>
      </p:sp>
      <p:sp>
        <p:nvSpPr>
          <p:cNvPr id="4" name="Slide Number Placeholder 3">
            <a:extLst>
              <a:ext uri="{FF2B5EF4-FFF2-40B4-BE49-F238E27FC236}">
                <a16:creationId xmlns:a16="http://schemas.microsoft.com/office/drawing/2014/main" id="{13A76FC9-B37A-6D8C-39E9-1AD46FF2AFD1}"/>
              </a:ext>
            </a:extLst>
          </p:cNvPr>
          <p:cNvSpPr>
            <a:spLocks noGrp="1"/>
          </p:cNvSpPr>
          <p:nvPr>
            <p:ph type="sldNum" sz="quarter" idx="5"/>
          </p:nvPr>
        </p:nvSpPr>
        <p:spPr/>
        <p:txBody>
          <a:bodyPr/>
          <a:lstStyle/>
          <a:p>
            <a:fld id="{4E8B8D1D-6653-4416-B3B4-B811A4C4219A}" type="slidenum">
              <a:rPr lang="en-AU" smtClean="0"/>
              <a:t>3</a:t>
            </a:fld>
            <a:endParaRPr lang="en-AU"/>
          </a:p>
        </p:txBody>
      </p:sp>
    </p:spTree>
    <p:extLst>
      <p:ext uri="{BB962C8B-B14F-4D97-AF65-F5344CB8AC3E}">
        <p14:creationId xmlns:p14="http://schemas.microsoft.com/office/powerpoint/2010/main" val="1986576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In February this year, we launched our RDA NT strategy, which was informed by a stakeholder survey and consultation. The RIRIF is part of our implementation of Goal 3- increase regional investment and capability. .</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[PAUSE]</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More information about our strategy is on our website. </a:t>
            </a:r>
          </a:p>
          <a:p>
            <a:endParaRPr lang="en-AU" dirty="0"/>
          </a:p>
        </p:txBody>
      </p:sp>
      <p:sp>
        <p:nvSpPr>
          <p:cNvPr id="4" name="Slide Number Placeholder 3"/>
          <p:cNvSpPr>
            <a:spLocks noGrp="1"/>
          </p:cNvSpPr>
          <p:nvPr>
            <p:ph type="sldNum" sz="quarter" idx="5"/>
          </p:nvPr>
        </p:nvSpPr>
        <p:spPr/>
        <p:txBody>
          <a:bodyPr/>
          <a:lstStyle/>
          <a:p>
            <a:fld id="{4E8B8D1D-6653-4416-B3B4-B811A4C4219A}" type="slidenum">
              <a:rPr lang="en-AU" smtClean="0"/>
              <a:t>4</a:t>
            </a:fld>
            <a:endParaRPr lang="en-AU"/>
          </a:p>
        </p:txBody>
      </p:sp>
    </p:spTree>
    <p:extLst>
      <p:ext uri="{BB962C8B-B14F-4D97-AF65-F5344CB8AC3E}">
        <p14:creationId xmlns:p14="http://schemas.microsoft.com/office/powerpoint/2010/main" val="2846143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RIRIF exists to address a specific gap in the NT project pipeline- helping regional projects moved from planning toward investment readiness, not capital delivery.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1. This is a targets and time limited program- focused on last mile planning to support projects to be funded.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2. This program exists because of a very clear and consistent gap.</a:t>
            </a:r>
          </a:p>
          <a:p>
            <a:r>
              <a:rPr lang="en-AU" sz="1200" kern="1200" dirty="0">
                <a:solidFill>
                  <a:schemeClr val="tx1"/>
                </a:solidFill>
                <a:effectLst/>
                <a:latin typeface="+mn-lt"/>
                <a:ea typeface="+mn-ea"/>
                <a:cs typeface="+mn-cs"/>
              </a:rPr>
              <a:t>Across the Northern Territory, we see strong project ideas —often with real community need and support —but they don’t progress.</a:t>
            </a:r>
          </a:p>
          <a:p>
            <a:r>
              <a:rPr lang="en-AU" sz="1200" b="1" kern="1200" dirty="0">
                <a:solidFill>
                  <a:schemeClr val="tx1"/>
                </a:solidFill>
                <a:effectLst/>
                <a:latin typeface="+mn-lt"/>
                <a:ea typeface="+mn-ea"/>
                <a:cs typeface="+mn-cs"/>
              </a:rPr>
              <a:t>[PAUSE]</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Not because they lack value —but because they’re not yet investment-ready. What we commonly see is: projects without a detailed business case </a:t>
            </a:r>
          </a:p>
          <a:p>
            <a:pPr lvl="0"/>
            <a:r>
              <a:rPr lang="en-AU" sz="1200" kern="1200" dirty="0">
                <a:solidFill>
                  <a:schemeClr val="tx1"/>
                </a:solidFill>
                <a:effectLst/>
                <a:latin typeface="+mn-lt"/>
                <a:ea typeface="+mn-ea"/>
                <a:cs typeface="+mn-cs"/>
              </a:rPr>
              <a:t>projects without clear technical or design work or projects without a defined pathway to funding …and that’s where they stall.</a:t>
            </a:r>
          </a:p>
          <a:p>
            <a:r>
              <a:rPr lang="en-AU" sz="1200" b="1" kern="1200" dirty="0">
                <a:solidFill>
                  <a:schemeClr val="tx1"/>
                </a:solidFill>
                <a:effectLst/>
                <a:latin typeface="+mn-lt"/>
                <a:ea typeface="+mn-ea"/>
                <a:cs typeface="+mn-cs"/>
              </a:rPr>
              <a:t>[PAUSE — let this land]</a:t>
            </a:r>
          </a:p>
          <a:p>
            <a:r>
              <a:rPr lang="en-AU" sz="1200" kern="1200" dirty="0">
                <a:solidFill>
                  <a:schemeClr val="tx1"/>
                </a:solidFill>
                <a:effectLst/>
                <a:latin typeface="+mn-lt"/>
                <a:ea typeface="+mn-ea"/>
                <a:cs typeface="+mn-cs"/>
              </a:rPr>
              <a:t>So the issue isn’t a lack of </a:t>
            </a:r>
            <a:r>
              <a:rPr lang="en-AU" sz="1200" kern="1200" dirty="0" err="1">
                <a:solidFill>
                  <a:schemeClr val="tx1"/>
                </a:solidFill>
                <a:effectLst/>
                <a:latin typeface="+mn-lt"/>
                <a:ea typeface="+mn-ea"/>
                <a:cs typeface="+mn-cs"/>
              </a:rPr>
              <a:t>ideas.It’s</a:t>
            </a:r>
            <a:r>
              <a:rPr lang="en-AU" sz="1200" kern="1200" dirty="0">
                <a:solidFill>
                  <a:schemeClr val="tx1"/>
                </a:solidFill>
                <a:effectLst/>
                <a:latin typeface="+mn-lt"/>
                <a:ea typeface="+mn-ea"/>
                <a:cs typeface="+mn-cs"/>
              </a:rPr>
              <a:t> a lack of </a:t>
            </a:r>
            <a:r>
              <a:rPr lang="en-AU" sz="1200" kern="1200" dirty="0" err="1">
                <a:solidFill>
                  <a:schemeClr val="tx1"/>
                </a:solidFill>
                <a:effectLst/>
                <a:latin typeface="+mn-lt"/>
                <a:ea typeface="+mn-ea"/>
                <a:cs typeface="+mn-cs"/>
              </a:rPr>
              <a:t>readiness.RIRIF</a:t>
            </a:r>
            <a:r>
              <a:rPr lang="en-AU" sz="1200" kern="1200" dirty="0">
                <a:solidFill>
                  <a:schemeClr val="tx1"/>
                </a:solidFill>
                <a:effectLst/>
                <a:latin typeface="+mn-lt"/>
                <a:ea typeface="+mn-ea"/>
                <a:cs typeface="+mn-cs"/>
              </a:rPr>
              <a:t> is designed to address that gap —by supporting the work needed to move projects from planning</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into a position where they can actually secure funding and move forward.</a:t>
            </a:r>
          </a:p>
          <a:p>
            <a:r>
              <a:rPr lang="en-AU" sz="1200" kern="1200" dirty="0">
                <a:solidFill>
                  <a:schemeClr val="tx1"/>
                </a:solidFill>
                <a:effectLst/>
                <a:latin typeface="+mn-lt"/>
                <a:ea typeface="+mn-ea"/>
                <a:cs typeface="+mn-cs"/>
              </a:rPr>
              <a:t>3. we’re building on lesson learnt. </a:t>
            </a:r>
          </a:p>
          <a:p>
            <a:r>
              <a:rPr lang="en-AU" sz="1200" kern="1200" dirty="0">
                <a:solidFill>
                  <a:schemeClr val="tx1"/>
                </a:solidFill>
                <a:effectLst/>
                <a:latin typeface="+mn-lt"/>
                <a:ea typeface="+mn-ea"/>
                <a:cs typeface="+mn-cs"/>
              </a:rPr>
              <a:t>From our involvement in projects, we know that planning support helps projects progress, but stronger pathways to </a:t>
            </a:r>
            <a:r>
              <a:rPr lang="en-AU" sz="1200" kern="1200" dirty="0" err="1">
                <a:solidFill>
                  <a:schemeClr val="tx1"/>
                </a:solidFill>
                <a:effectLst/>
                <a:latin typeface="+mn-lt"/>
                <a:ea typeface="+mn-ea"/>
                <a:cs typeface="+mn-cs"/>
              </a:rPr>
              <a:t>implemneation</a:t>
            </a:r>
            <a:r>
              <a:rPr lang="en-AU" sz="1200" kern="1200" dirty="0">
                <a:solidFill>
                  <a:schemeClr val="tx1"/>
                </a:solidFill>
                <a:effectLst/>
                <a:latin typeface="+mn-lt"/>
                <a:ea typeface="+mn-ea"/>
                <a:cs typeface="+mn-cs"/>
              </a:rPr>
              <a:t> funding is needed.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We have also learn from our own experience in delivering grants as an organisation, through our previous program Seeding New Investment Fund, through our review of these previous funding rounds, we’ve listened to feedback to create a grant program to deliver outcomes. </a:t>
            </a:r>
          </a:p>
          <a:p>
            <a:endParaRPr lang="en-AU" dirty="0"/>
          </a:p>
        </p:txBody>
      </p:sp>
      <p:sp>
        <p:nvSpPr>
          <p:cNvPr id="4" name="Slide Number Placeholder 3"/>
          <p:cNvSpPr>
            <a:spLocks noGrp="1"/>
          </p:cNvSpPr>
          <p:nvPr>
            <p:ph type="sldNum" sz="quarter" idx="5"/>
          </p:nvPr>
        </p:nvSpPr>
        <p:spPr/>
        <p:txBody>
          <a:bodyPr/>
          <a:lstStyle/>
          <a:p>
            <a:fld id="{4E8B8D1D-6653-4416-B3B4-B811A4C4219A}" type="slidenum">
              <a:rPr lang="en-AU" smtClean="0"/>
              <a:t>5</a:t>
            </a:fld>
            <a:endParaRPr lang="en-AU"/>
          </a:p>
        </p:txBody>
      </p:sp>
    </p:spTree>
    <p:extLst>
      <p:ext uri="{BB962C8B-B14F-4D97-AF65-F5344CB8AC3E}">
        <p14:creationId xmlns:p14="http://schemas.microsoft.com/office/powerpoint/2010/main" val="1027931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This slide outlines the key parameters of the fund.</a:t>
            </a:r>
          </a:p>
          <a:p>
            <a:r>
              <a:rPr lang="en-AU" sz="1200" kern="1200" dirty="0">
                <a:solidFill>
                  <a:schemeClr val="tx1"/>
                </a:solidFill>
                <a:effectLst/>
                <a:latin typeface="+mn-lt"/>
                <a:ea typeface="+mn-ea"/>
                <a:cs typeface="+mn-cs"/>
              </a:rPr>
              <a:t>RIRIF is a one-off, time-limited grant round with a fixed budget and clear delivery timeframe.</a:t>
            </a:r>
          </a:p>
          <a:p>
            <a:r>
              <a:rPr lang="en-AU" sz="1200" kern="1200" dirty="0">
                <a:solidFill>
                  <a:schemeClr val="tx1"/>
                </a:solidFill>
                <a:effectLst/>
                <a:latin typeface="+mn-lt"/>
                <a:ea typeface="+mn-ea"/>
                <a:cs typeface="+mn-cs"/>
              </a:rPr>
              <a:t>It is so support final-stage planning and enabling work to make regional projects </a:t>
            </a:r>
            <a:r>
              <a:rPr lang="en-AU" sz="1200" kern="1200" dirty="0" err="1">
                <a:solidFill>
                  <a:schemeClr val="tx1"/>
                </a:solidFill>
                <a:effectLst/>
                <a:latin typeface="+mn-lt"/>
                <a:ea typeface="+mn-ea"/>
                <a:cs typeface="+mn-cs"/>
              </a:rPr>
              <a:t>invesement</a:t>
            </a:r>
            <a:r>
              <a:rPr lang="en-AU" sz="1200" kern="1200" dirty="0">
                <a:solidFill>
                  <a:schemeClr val="tx1"/>
                </a:solidFill>
                <a:effectLst/>
                <a:latin typeface="+mn-lt"/>
                <a:ea typeface="+mn-ea"/>
                <a:cs typeface="+mn-cs"/>
              </a:rPr>
              <a:t>-ready. </a:t>
            </a:r>
          </a:p>
          <a:p>
            <a:r>
              <a:rPr lang="en-AU" sz="1200" kern="1200" dirty="0">
                <a:solidFill>
                  <a:schemeClr val="tx1"/>
                </a:solidFill>
                <a:effectLst/>
                <a:latin typeface="+mn-lt"/>
                <a:ea typeface="+mn-ea"/>
                <a:cs typeface="+mn-cs"/>
              </a:rPr>
              <a:t>The typical grant range is between </a:t>
            </a:r>
            <a:r>
              <a:rPr lang="en-AU" sz="1200" b="1" kern="1200" dirty="0">
                <a:solidFill>
                  <a:schemeClr val="tx1"/>
                </a:solidFill>
                <a:effectLst/>
                <a:latin typeface="+mn-lt"/>
                <a:ea typeface="+mn-ea"/>
                <a:cs typeface="+mn-cs"/>
              </a:rPr>
              <a:t>$25,000 and $75,000</a:t>
            </a:r>
            <a:r>
              <a:rPr lang="en-AU" sz="1200" kern="1200" dirty="0">
                <a:solidFill>
                  <a:schemeClr val="tx1"/>
                </a:solidFill>
                <a:effectLst/>
                <a:latin typeface="+mn-lt"/>
                <a:ea typeface="+mn-ea"/>
                <a:cs typeface="+mn-cs"/>
              </a:rPr>
              <a:t>, although some flexibility may be considered for remote or high-cost projects where there is strong justification.</a:t>
            </a:r>
          </a:p>
          <a:p>
            <a:r>
              <a:rPr lang="en-AU" sz="1200" b="1" kern="1200" dirty="0">
                <a:solidFill>
                  <a:schemeClr val="tx1"/>
                </a:solidFill>
                <a:effectLst/>
                <a:latin typeface="+mn-lt"/>
                <a:ea typeface="+mn-ea"/>
                <a:cs typeface="+mn-cs"/>
              </a:rPr>
              <a:t>PAUSE</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important point is that this funding is for planning and enabling work — not delivery.</a:t>
            </a:r>
          </a:p>
          <a:p>
            <a:r>
              <a:rPr lang="en-AU" sz="1200" kern="1200" dirty="0">
                <a:solidFill>
                  <a:schemeClr val="tx1"/>
                </a:solidFill>
                <a:effectLst/>
                <a:latin typeface="+mn-lt"/>
                <a:ea typeface="+mn-ea"/>
                <a:cs typeface="+mn-cs"/>
              </a:rPr>
              <a:t>Projects need to be achievable within the program timeframe, and applicants need to show that the proposed work is realistic, costed, and directly linked to progressing the project toward implementation funding.</a:t>
            </a:r>
            <a:endParaRPr lang="en-AU" dirty="0"/>
          </a:p>
        </p:txBody>
      </p:sp>
      <p:sp>
        <p:nvSpPr>
          <p:cNvPr id="4" name="Slide Number Placeholder 3"/>
          <p:cNvSpPr>
            <a:spLocks noGrp="1"/>
          </p:cNvSpPr>
          <p:nvPr>
            <p:ph type="sldNum" sz="quarter" idx="5"/>
          </p:nvPr>
        </p:nvSpPr>
        <p:spPr/>
        <p:txBody>
          <a:bodyPr/>
          <a:lstStyle/>
          <a:p>
            <a:fld id="{4E8B8D1D-6653-4416-B3B4-B811A4C4219A}" type="slidenum">
              <a:rPr lang="en-AU" smtClean="0"/>
              <a:t>6</a:t>
            </a:fld>
            <a:endParaRPr lang="en-AU"/>
          </a:p>
        </p:txBody>
      </p:sp>
    </p:spTree>
    <p:extLst>
      <p:ext uri="{BB962C8B-B14F-4D97-AF65-F5344CB8AC3E}">
        <p14:creationId xmlns:p14="http://schemas.microsoft.com/office/powerpoint/2010/main" val="1785324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This slide explains who the program is designed for.</a:t>
            </a:r>
          </a:p>
          <a:p>
            <a:r>
              <a:rPr lang="en-AU" sz="1200" kern="1200" dirty="0">
                <a:solidFill>
                  <a:schemeClr val="tx1"/>
                </a:solidFill>
                <a:effectLst/>
                <a:latin typeface="+mn-lt"/>
                <a:ea typeface="+mn-ea"/>
                <a:cs typeface="+mn-cs"/>
              </a:rPr>
              <a:t>RIRIF is primarily focused on regional and remote Northern Territory projects.</a:t>
            </a:r>
          </a:p>
          <a:p>
            <a:r>
              <a:rPr lang="en-AU" sz="1200" kern="1200" dirty="0">
                <a:solidFill>
                  <a:schemeClr val="tx1"/>
                </a:solidFill>
                <a:effectLst/>
                <a:latin typeface="+mn-lt"/>
                <a:ea typeface="+mn-ea"/>
                <a:cs typeface="+mn-cs"/>
              </a:rPr>
              <a:t>Eligible applicants may include not-for-profit organisations, for-purpose organisations, Aboriginal-controlled organisations, local government bodies, and similar eligible entities. You must have a physical presence in the NT. </a:t>
            </a:r>
          </a:p>
          <a:p>
            <a:r>
              <a:rPr lang="en-AU" sz="1200" b="1" kern="1200" dirty="0">
                <a:solidFill>
                  <a:schemeClr val="tx1"/>
                </a:solidFill>
                <a:effectLst/>
                <a:latin typeface="+mn-lt"/>
                <a:ea typeface="+mn-ea"/>
                <a:cs typeface="+mn-cs"/>
              </a:rPr>
              <a:t>PAUSE- This grant is about regional and remote NT.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key point is that applicants need to demonstrate genuine community or regional benefit. And it has been designed to focus on investment in our regional areas. </a:t>
            </a:r>
          </a:p>
          <a:p>
            <a:r>
              <a:rPr lang="en-AU" sz="1200" kern="1200" dirty="0">
                <a:solidFill>
                  <a:schemeClr val="tx1"/>
                </a:solidFill>
                <a:effectLst/>
                <a:latin typeface="+mn-lt"/>
                <a:ea typeface="+mn-ea"/>
                <a:cs typeface="+mn-cs"/>
              </a:rPr>
              <a:t>Greater Darwin and Palmerston applications may be considered, but only where the project clearly enables outcomes in regional or remote areas.</a:t>
            </a:r>
          </a:p>
          <a:p>
            <a:r>
              <a:rPr lang="en-AU" sz="1200" kern="1200" dirty="0">
                <a:solidFill>
                  <a:schemeClr val="tx1"/>
                </a:solidFill>
                <a:effectLst/>
                <a:latin typeface="+mn-lt"/>
                <a:ea typeface="+mn-ea"/>
                <a:cs typeface="+mn-cs"/>
              </a:rPr>
              <a:t>Community benefit must be demonstrated; this is especially important where a private or commercial partner is involved.</a:t>
            </a:r>
          </a:p>
          <a:p>
            <a:r>
              <a:rPr lang="en-AU" sz="1200" kern="1200" dirty="0">
                <a:solidFill>
                  <a:schemeClr val="tx1"/>
                </a:solidFill>
                <a:effectLst/>
                <a:latin typeface="+mn-lt"/>
                <a:ea typeface="+mn-ea"/>
                <a:cs typeface="+mn-cs"/>
              </a:rPr>
              <a:t>You must have an ABN, public liability insurance, financial capacity and good standing with organisations like ACNC, ORIC etc. </a:t>
            </a:r>
          </a:p>
          <a:p>
            <a:r>
              <a:rPr lang="en-AU" sz="1200" kern="1200" dirty="0">
                <a:solidFill>
                  <a:schemeClr val="tx1"/>
                </a:solidFill>
                <a:effectLst/>
                <a:latin typeface="+mn-lt"/>
                <a:ea typeface="+mn-ea"/>
                <a:cs typeface="+mn-cs"/>
              </a:rPr>
              <a:t>The can only be one lead applicant who must submit the grant application and </a:t>
            </a:r>
            <a:r>
              <a:rPr lang="en-AU" sz="1200" kern="1200" dirty="0" err="1">
                <a:solidFill>
                  <a:schemeClr val="tx1"/>
                </a:solidFill>
                <a:effectLst/>
                <a:latin typeface="+mn-lt"/>
                <a:ea typeface="+mn-ea"/>
                <a:cs typeface="+mn-cs"/>
              </a:rPr>
              <a:t>consotriums</a:t>
            </a:r>
            <a:r>
              <a:rPr lang="en-AU" sz="1200" kern="1200" dirty="0">
                <a:solidFill>
                  <a:schemeClr val="tx1"/>
                </a:solidFill>
                <a:effectLst/>
                <a:latin typeface="+mn-lt"/>
                <a:ea typeface="+mn-ea"/>
                <a:cs typeface="+mn-cs"/>
              </a:rPr>
              <a:t> are encourage. </a:t>
            </a:r>
          </a:p>
          <a:p>
            <a:endParaRPr lang="en-AU" dirty="0"/>
          </a:p>
        </p:txBody>
      </p:sp>
      <p:sp>
        <p:nvSpPr>
          <p:cNvPr id="4" name="Slide Number Placeholder 3"/>
          <p:cNvSpPr>
            <a:spLocks noGrp="1"/>
          </p:cNvSpPr>
          <p:nvPr>
            <p:ph type="sldNum" sz="quarter" idx="5"/>
          </p:nvPr>
        </p:nvSpPr>
        <p:spPr/>
        <p:txBody>
          <a:bodyPr/>
          <a:lstStyle/>
          <a:p>
            <a:fld id="{4E8B8D1D-6653-4416-B3B4-B811A4C4219A}" type="slidenum">
              <a:rPr lang="en-AU" smtClean="0"/>
              <a:t>7</a:t>
            </a:fld>
            <a:endParaRPr lang="en-AU"/>
          </a:p>
        </p:txBody>
      </p:sp>
    </p:spTree>
    <p:extLst>
      <p:ext uri="{BB962C8B-B14F-4D97-AF65-F5344CB8AC3E}">
        <p14:creationId xmlns:p14="http://schemas.microsoft.com/office/powerpoint/2010/main" val="928654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RIRIF funds final-stage planning and enabling </a:t>
            </a:r>
            <a:r>
              <a:rPr lang="en-AU" sz="1200" kern="1200" dirty="0" err="1">
                <a:solidFill>
                  <a:schemeClr val="tx1"/>
                </a:solidFill>
                <a:effectLst/>
                <a:latin typeface="+mn-lt"/>
                <a:ea typeface="+mn-ea"/>
                <a:cs typeface="+mn-cs"/>
              </a:rPr>
              <a:t>activitiesthat</a:t>
            </a:r>
            <a:r>
              <a:rPr lang="en-AU" sz="1200" kern="1200" dirty="0">
                <a:solidFill>
                  <a:schemeClr val="tx1"/>
                </a:solidFill>
                <a:effectLst/>
                <a:latin typeface="+mn-lt"/>
                <a:ea typeface="+mn-ea"/>
                <a:cs typeface="+mn-cs"/>
              </a:rPr>
              <a:t> make defined projects investment-ready.</a:t>
            </a:r>
          </a:p>
          <a:p>
            <a:r>
              <a:rPr lang="en-AU" sz="1200" kern="1200" dirty="0">
                <a:solidFill>
                  <a:schemeClr val="tx1"/>
                </a:solidFill>
                <a:effectLst/>
                <a:latin typeface="+mn-lt"/>
                <a:ea typeface="+mn-ea"/>
                <a:cs typeface="+mn-cs"/>
              </a:rPr>
              <a:t>That includes activities such as:</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business cases and financial analysis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design and technical planning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specialist studies and approvals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governance and delivery planning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workforce and community readiness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funding and investment readiness. </a:t>
            </a:r>
          </a:p>
          <a:p>
            <a:r>
              <a:rPr lang="en-AU" sz="1200" kern="1200" dirty="0">
                <a:solidFill>
                  <a:schemeClr val="tx1"/>
                </a:solidFill>
                <a:effectLst/>
                <a:latin typeface="+mn-lt"/>
                <a:ea typeface="+mn-ea"/>
                <a:cs typeface="+mn-cs"/>
              </a:rPr>
              <a:t>Example could include: engineering and architectural planning, studies such as environmental, cultural heritage or geotechnical, stakeholder engagement strategies, community engagement and co-design. </a:t>
            </a:r>
          </a:p>
          <a:p>
            <a:r>
              <a:rPr lang="en-AU" sz="1200" b="1" kern="1200" dirty="0">
                <a:solidFill>
                  <a:schemeClr val="tx1"/>
                </a:solidFill>
                <a:effectLst/>
                <a:latin typeface="+mn-lt"/>
                <a:ea typeface="+mn-ea"/>
                <a:cs typeface="+mn-cs"/>
              </a:rPr>
              <a:t>[SLOW DOWN]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key question we apply is very simple:</a:t>
            </a:r>
          </a:p>
          <a:p>
            <a:r>
              <a:rPr lang="en-AU" sz="1200" b="1" kern="1200" dirty="0">
                <a:solidFill>
                  <a:schemeClr val="tx1"/>
                </a:solidFill>
                <a:effectLst/>
                <a:latin typeface="+mn-lt"/>
                <a:ea typeface="+mn-ea"/>
                <a:cs typeface="+mn-cs"/>
              </a:rPr>
              <a:t>Does this activity directly help the project secure implementation funding?</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[PAUSE]</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If the answer is yes —then it is likely to be in scope.</a:t>
            </a:r>
          </a:p>
          <a:p>
            <a:r>
              <a:rPr lang="en-AU" sz="1200" kern="1200" dirty="0">
                <a:solidFill>
                  <a:schemeClr val="tx1"/>
                </a:solidFill>
                <a:effectLst/>
                <a:latin typeface="+mn-lt"/>
                <a:ea typeface="+mn-ea"/>
                <a:cs typeface="+mn-cs"/>
              </a:rPr>
              <a:t>If the answer is no —then it’s probably not aligned with the program.</a:t>
            </a:r>
          </a:p>
          <a:p>
            <a:r>
              <a:rPr lang="en-AU" sz="1200" b="1" kern="1200" dirty="0">
                <a:solidFill>
                  <a:schemeClr val="tx1"/>
                </a:solidFill>
                <a:effectLst/>
                <a:latin typeface="+mn-lt"/>
                <a:ea typeface="+mn-ea"/>
                <a:cs typeface="+mn-cs"/>
              </a:rPr>
              <a:t>[PAUSE]</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This is often the difference between a project being </a:t>
            </a:r>
            <a:r>
              <a:rPr lang="en-AU" sz="1200" i="1" kern="1200" dirty="0">
                <a:solidFill>
                  <a:schemeClr val="tx1"/>
                </a:solidFill>
                <a:effectLst/>
                <a:latin typeface="+mn-lt"/>
                <a:ea typeface="+mn-ea"/>
                <a:cs typeface="+mn-cs"/>
              </a:rPr>
              <a:t>interesting </a:t>
            </a:r>
            <a:r>
              <a:rPr lang="en-AU" sz="1200" kern="1200" dirty="0">
                <a:solidFill>
                  <a:schemeClr val="tx1"/>
                </a:solidFill>
                <a:effectLst/>
                <a:latin typeface="+mn-lt"/>
                <a:ea typeface="+mn-ea"/>
                <a:cs typeface="+mn-cs"/>
              </a:rPr>
              <a:t>and being something a funder can actually assess and invest in.</a:t>
            </a:r>
          </a:p>
          <a:p>
            <a:endParaRPr lang="en-AU" dirty="0"/>
          </a:p>
        </p:txBody>
      </p:sp>
      <p:sp>
        <p:nvSpPr>
          <p:cNvPr id="4" name="Slide Number Placeholder 3"/>
          <p:cNvSpPr>
            <a:spLocks noGrp="1"/>
          </p:cNvSpPr>
          <p:nvPr>
            <p:ph type="sldNum" sz="quarter" idx="5"/>
          </p:nvPr>
        </p:nvSpPr>
        <p:spPr/>
        <p:txBody>
          <a:bodyPr/>
          <a:lstStyle/>
          <a:p>
            <a:fld id="{4E8B8D1D-6653-4416-B3B4-B811A4C4219A}" type="slidenum">
              <a:rPr lang="en-AU" smtClean="0"/>
              <a:t>8</a:t>
            </a:fld>
            <a:endParaRPr lang="en-AU"/>
          </a:p>
        </p:txBody>
      </p:sp>
    </p:spTree>
    <p:extLst>
      <p:ext uri="{BB962C8B-B14F-4D97-AF65-F5344CB8AC3E}">
        <p14:creationId xmlns:p14="http://schemas.microsoft.com/office/powerpoint/2010/main" val="828931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It’s just as important to understand what the program does not fund.</a:t>
            </a:r>
          </a:p>
          <a:p>
            <a:r>
              <a:rPr lang="en-AU" sz="1200" kern="1200" dirty="0">
                <a:solidFill>
                  <a:schemeClr val="tx1"/>
                </a:solidFill>
                <a:effectLst/>
                <a:latin typeface="+mn-lt"/>
                <a:ea typeface="+mn-ea"/>
                <a:cs typeface="+mn-cs"/>
              </a:rPr>
              <a:t>We do not fund:</a:t>
            </a:r>
          </a:p>
          <a:p>
            <a:pPr lvl="0"/>
            <a:r>
              <a:rPr lang="en-AU" sz="1200" kern="1200" dirty="0">
                <a:solidFill>
                  <a:schemeClr val="tx1"/>
                </a:solidFill>
                <a:effectLst/>
                <a:latin typeface="+mn-lt"/>
                <a:ea typeface="+mn-ea"/>
                <a:cs typeface="+mn-cs"/>
              </a:rPr>
              <a:t>feasibility studies – project must already be beyond this stage </a:t>
            </a:r>
          </a:p>
          <a:p>
            <a:pPr lvl="0"/>
            <a:r>
              <a:rPr lang="en-AU" sz="1200" kern="1200" dirty="0">
                <a:solidFill>
                  <a:schemeClr val="tx1"/>
                </a:solidFill>
                <a:effectLst/>
                <a:latin typeface="+mn-lt"/>
                <a:ea typeface="+mn-ea"/>
                <a:cs typeface="+mn-cs"/>
              </a:rPr>
              <a:t>capital works or infrastructure delivery </a:t>
            </a:r>
          </a:p>
          <a:p>
            <a:pPr lvl="0"/>
            <a:r>
              <a:rPr lang="en-AU" sz="1200" kern="1200" dirty="0">
                <a:solidFill>
                  <a:schemeClr val="tx1"/>
                </a:solidFill>
                <a:effectLst/>
                <a:latin typeface="+mn-lt"/>
                <a:ea typeface="+mn-ea"/>
                <a:cs typeface="+mn-cs"/>
              </a:rPr>
              <a:t>ongoing operational or staffing costs </a:t>
            </a:r>
          </a:p>
          <a:p>
            <a:pPr lvl="0"/>
            <a:r>
              <a:rPr lang="en-AU" sz="1200" kern="1200" dirty="0">
                <a:solidFill>
                  <a:schemeClr val="tx1"/>
                </a:solidFill>
                <a:effectLst/>
                <a:latin typeface="+mn-lt"/>
                <a:ea typeface="+mn-ea"/>
                <a:cs typeface="+mn-cs"/>
              </a:rPr>
              <a:t>early-stage concepts </a:t>
            </a:r>
          </a:p>
          <a:p>
            <a:pPr lvl="0"/>
            <a:r>
              <a:rPr lang="en-AU" sz="1200" kern="1200" dirty="0">
                <a:solidFill>
                  <a:schemeClr val="tx1"/>
                </a:solidFill>
                <a:effectLst/>
                <a:latin typeface="+mn-lt"/>
                <a:ea typeface="+mn-ea"/>
                <a:cs typeface="+mn-cs"/>
              </a:rPr>
              <a:t>Retrospective costs </a:t>
            </a:r>
          </a:p>
          <a:p>
            <a:pPr lvl="0"/>
            <a:r>
              <a:rPr lang="en-AU" sz="1200" kern="1200" dirty="0">
                <a:solidFill>
                  <a:schemeClr val="tx1"/>
                </a:solidFill>
                <a:effectLst/>
                <a:latin typeface="+mn-lt"/>
                <a:ea typeface="+mn-ea"/>
                <a:cs typeface="+mn-cs"/>
              </a:rPr>
              <a:t>Political lobbying </a:t>
            </a:r>
          </a:p>
          <a:p>
            <a:pPr lvl="0"/>
            <a:r>
              <a:rPr lang="en-AU" sz="1200" kern="1200" dirty="0">
                <a:solidFill>
                  <a:schemeClr val="tx1"/>
                </a:solidFill>
                <a:effectLst/>
                <a:latin typeface="+mn-lt"/>
                <a:ea typeface="+mn-ea"/>
                <a:cs typeface="+mn-cs"/>
              </a:rPr>
              <a:t>or general research without direct project application </a:t>
            </a:r>
          </a:p>
          <a:p>
            <a:r>
              <a:rPr lang="en-AU"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guidelines also exclude exploratory concepts, duplicated work, and activities that primarily benefit for-profit entities without clear community benefit.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[PAUSE]</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This is a deliberately tight and focused program.</a:t>
            </a:r>
          </a:p>
          <a:p>
            <a:r>
              <a:rPr lang="en-AU" sz="1200" kern="1200" dirty="0">
                <a:solidFill>
                  <a:schemeClr val="tx1"/>
                </a:solidFill>
                <a:effectLst/>
                <a:latin typeface="+mn-lt"/>
                <a:ea typeface="+mn-ea"/>
                <a:cs typeface="+mn-cs"/>
              </a:rPr>
              <a:t>It is focused to enable the program to be effective.</a:t>
            </a:r>
          </a:p>
          <a:p>
            <a:r>
              <a:rPr lang="en-AU" sz="1200" kern="1200" dirty="0">
                <a:solidFill>
                  <a:schemeClr val="tx1"/>
                </a:solidFill>
                <a:effectLst/>
                <a:latin typeface="+mn-lt"/>
                <a:ea typeface="+mn-ea"/>
                <a:cs typeface="+mn-cs"/>
              </a:rPr>
              <a:t>It ensures funding is directed toward projects</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that are already well progressed and ready for the next step.</a:t>
            </a:r>
          </a:p>
          <a:p>
            <a:endParaRPr lang="en-AU" dirty="0"/>
          </a:p>
        </p:txBody>
      </p:sp>
      <p:sp>
        <p:nvSpPr>
          <p:cNvPr id="4" name="Slide Number Placeholder 3"/>
          <p:cNvSpPr>
            <a:spLocks noGrp="1"/>
          </p:cNvSpPr>
          <p:nvPr>
            <p:ph type="sldNum" sz="quarter" idx="5"/>
          </p:nvPr>
        </p:nvSpPr>
        <p:spPr/>
        <p:txBody>
          <a:bodyPr/>
          <a:lstStyle/>
          <a:p>
            <a:fld id="{4E8B8D1D-6653-4416-B3B4-B811A4C4219A}" type="slidenum">
              <a:rPr lang="en-AU" smtClean="0"/>
              <a:t>9</a:t>
            </a:fld>
            <a:endParaRPr lang="en-AU"/>
          </a:p>
        </p:txBody>
      </p:sp>
    </p:spTree>
    <p:extLst>
      <p:ext uri="{BB962C8B-B14F-4D97-AF65-F5344CB8AC3E}">
        <p14:creationId xmlns:p14="http://schemas.microsoft.com/office/powerpoint/2010/main" val="5708271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1086206"/>
            <a:ext cx="12192000" cy="5765800"/>
          </a:xfrm>
          <a:prstGeom prst="rect">
            <a:avLst/>
          </a:prstGeom>
        </p:spPr>
      </p:pic>
      <p:sp>
        <p:nvSpPr>
          <p:cNvPr id="2" name="Title 1"/>
          <p:cNvSpPr>
            <a:spLocks noGrp="1"/>
          </p:cNvSpPr>
          <p:nvPr>
            <p:ph type="ctrTitle"/>
          </p:nvPr>
        </p:nvSpPr>
        <p:spPr>
          <a:xfrm>
            <a:off x="5827802" y="3001881"/>
            <a:ext cx="5292725" cy="952938"/>
          </a:xfrm>
        </p:spPr>
        <p:txBody>
          <a:bodyPr anchor="b" anchorCtr="0">
            <a:normAutofit/>
          </a:bodyPr>
          <a:lstStyle>
            <a:lvl1pPr algn="l">
              <a:defRPr sz="3000" b="0">
                <a:solidFill>
                  <a:schemeClr val="bg1"/>
                </a:solidFill>
              </a:defRPr>
            </a:lvl1pPr>
          </a:lstStyle>
          <a:p>
            <a:r>
              <a:rPr lang="en-GB"/>
              <a:t>Click to edit Master title style</a:t>
            </a:r>
            <a:endParaRPr lang="en-AU"/>
          </a:p>
        </p:txBody>
      </p:sp>
      <p:sp>
        <p:nvSpPr>
          <p:cNvPr id="3" name="Subtitle 2"/>
          <p:cNvSpPr>
            <a:spLocks noGrp="1"/>
          </p:cNvSpPr>
          <p:nvPr>
            <p:ph type="subTitle" idx="1"/>
          </p:nvPr>
        </p:nvSpPr>
        <p:spPr>
          <a:xfrm>
            <a:off x="5827802" y="4155589"/>
            <a:ext cx="5292725" cy="880607"/>
          </a:xfrm>
        </p:spPr>
        <p:txBody>
          <a:bodyPr anchor="t" anchorCtr="0">
            <a:normAutofit/>
          </a:bodyPr>
          <a:lstStyle>
            <a:lvl1pPr marL="0" indent="0" algn="l">
              <a:buNone/>
              <a:defRPr sz="22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sp>
        <p:nvSpPr>
          <p:cNvPr id="9" name="Text Placeholder 8"/>
          <p:cNvSpPr>
            <a:spLocks noGrp="1"/>
          </p:cNvSpPr>
          <p:nvPr>
            <p:ph type="body" sz="quarter" idx="11" hasCustomPrompt="1"/>
          </p:nvPr>
        </p:nvSpPr>
        <p:spPr>
          <a:xfrm>
            <a:off x="5827803" y="5241938"/>
            <a:ext cx="5292725" cy="287338"/>
          </a:xfrm>
        </p:spPr>
        <p:txBody>
          <a:bodyPr>
            <a:normAutofit/>
          </a:bodyPr>
          <a:lstStyle>
            <a:lvl1pPr algn="l">
              <a:defRPr sz="1400" b="0">
                <a:solidFill>
                  <a:schemeClr val="bg1"/>
                </a:solidFill>
              </a:defRPr>
            </a:lvl1pPr>
          </a:lstStyle>
          <a:p>
            <a:pPr lvl="0"/>
            <a:r>
              <a:rPr lang="en-US"/>
              <a:t>Presented by Name Surname</a:t>
            </a:r>
            <a:endParaRPr lang="en-AU"/>
          </a:p>
        </p:txBody>
      </p:sp>
      <p:sp>
        <p:nvSpPr>
          <p:cNvPr id="4" name="Date Placeholder 3"/>
          <p:cNvSpPr>
            <a:spLocks noGrp="1"/>
          </p:cNvSpPr>
          <p:nvPr>
            <p:ph type="dt" sz="half" idx="10"/>
          </p:nvPr>
        </p:nvSpPr>
        <p:spPr>
          <a:xfrm>
            <a:off x="5827804" y="5529276"/>
            <a:ext cx="5292724" cy="236524"/>
          </a:xfrm>
          <a:prstGeom prst="rect">
            <a:avLst/>
          </a:prstGeom>
        </p:spPr>
        <p:txBody>
          <a:bodyPr/>
          <a:lstStyle>
            <a:lvl1pPr algn="l">
              <a:defRPr sz="1400">
                <a:solidFill>
                  <a:schemeClr val="bg1"/>
                </a:solidFill>
              </a:defRPr>
            </a:lvl1pPr>
          </a:lstStyle>
          <a:p>
            <a:fld id="{3613D559-C2CF-434D-A7AE-5852937110F1}" type="datetime4">
              <a:rPr lang="en-AU" smtClean="0"/>
              <a:pPr/>
              <a:t>5 May 2026</a:t>
            </a:fld>
            <a:endParaRPr lang="en-AU"/>
          </a:p>
        </p:txBody>
      </p:sp>
      <p:pic>
        <p:nvPicPr>
          <p:cNvPr id="6" name="Picture 5" descr="Regional Development Australia - An Australian Government Initiative">
            <a:extLst>
              <a:ext uri="{FF2B5EF4-FFF2-40B4-BE49-F238E27FC236}">
                <a16:creationId xmlns:a16="http://schemas.microsoft.com/office/drawing/2014/main" id="{B7F05000-B9E3-B444-A9ED-5493F5A72859}"/>
              </a:ext>
            </a:extLst>
          </p:cNvPr>
          <p:cNvPicPr>
            <a:picLocks noChangeAspect="1"/>
          </p:cNvPicPr>
          <p:nvPr userDrawn="1"/>
        </p:nvPicPr>
        <p:blipFill>
          <a:blip r:embed="rId3"/>
          <a:stretch>
            <a:fillRect/>
          </a:stretch>
        </p:blipFill>
        <p:spPr>
          <a:xfrm>
            <a:off x="432163" y="393996"/>
            <a:ext cx="4953000" cy="927100"/>
          </a:xfrm>
          <a:prstGeom prst="rect">
            <a:avLst/>
          </a:prstGeom>
        </p:spPr>
      </p:pic>
    </p:spTree>
    <p:extLst>
      <p:ext uri="{BB962C8B-B14F-4D97-AF65-F5344CB8AC3E}">
        <p14:creationId xmlns:p14="http://schemas.microsoft.com/office/powerpoint/2010/main" val="591629273"/>
      </p:ext>
    </p:extLst>
  </p:cSld>
  <p:clrMapOvr>
    <a:masterClrMapping/>
  </p:clrMapOvr>
  <p:extLst>
    <p:ext uri="{DCECCB84-F9BA-43D5-87BE-67443E8EF086}">
      <p15:sldGuideLst xmlns:p15="http://schemas.microsoft.com/office/powerpoint/2012/main">
        <p15:guide id="3" pos="7265" userDrawn="1">
          <p15:clr>
            <a:srgbClr val="FBAE40"/>
          </p15:clr>
        </p15:guide>
        <p15:guide id="4" orient="horz" pos="2160" userDrawn="1">
          <p15:clr>
            <a:srgbClr val="FBAE40"/>
          </p15:clr>
        </p15:guide>
        <p15:guide id="5" orient="horz" pos="1979" userDrawn="1">
          <p15:clr>
            <a:srgbClr val="FBAE40"/>
          </p15:clr>
        </p15:guide>
        <p15:guide id="6" pos="4339" userDrawn="1">
          <p15:clr>
            <a:srgbClr val="FBAE40"/>
          </p15:clr>
        </p15:guide>
        <p15:guide id="7" pos="1005" userDrawn="1">
          <p15:clr>
            <a:srgbClr val="FBAE40"/>
          </p15:clr>
        </p15:guide>
        <p15:guide id="8" orient="horz" pos="2886" userDrawn="1">
          <p15:clr>
            <a:srgbClr val="FBAE40"/>
          </p15:clr>
        </p15:guide>
        <p15:guide id="9" orient="horz" pos="306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GB"/>
              <a:t>Click to edit Master title style</a:t>
            </a:r>
            <a:endParaRPr lang="en-AU"/>
          </a:p>
        </p:txBody>
      </p:sp>
      <p:sp>
        <p:nvSpPr>
          <p:cNvPr id="3" name="Content Placeholder 2"/>
          <p:cNvSpPr>
            <a:spLocks noGrp="1"/>
          </p:cNvSpPr>
          <p:nvPr>
            <p:ph sz="half" idx="1"/>
          </p:nvPr>
        </p:nvSpPr>
        <p:spPr>
          <a:xfrm>
            <a:off x="658814" y="1592263"/>
            <a:ext cx="5149850" cy="4321175"/>
          </a:xfrm>
        </p:spPr>
        <p:txBody>
          <a:bodyPr/>
          <a:lstStyle>
            <a:lvl1pPr>
              <a:defRPr>
                <a:solidFill>
                  <a:schemeClr val="accent2"/>
                </a:solidFill>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p:cNvSpPr>
            <a:spLocks noGrp="1"/>
          </p:cNvSpPr>
          <p:nvPr>
            <p:ph sz="half" idx="2"/>
          </p:nvPr>
        </p:nvSpPr>
        <p:spPr>
          <a:xfrm>
            <a:off x="6383338" y="1592263"/>
            <a:ext cx="5149850" cy="4321175"/>
          </a:xfrm>
        </p:spPr>
        <p:txBody>
          <a:bodyPr/>
          <a:lstStyle>
            <a:lvl1pPr>
              <a:defRPr>
                <a:solidFill>
                  <a:schemeClr val="accent2"/>
                </a:solidFill>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Slide Number Placeholder 6">
            <a:extLst>
              <a:ext uri="{C183D7F6-B498-43B3-948B-1728B52AA6E4}">
                <adec:decorative xmlns:adec="http://schemas.microsoft.com/office/drawing/2017/decorative" val="1"/>
              </a:ext>
            </a:extLst>
          </p:cNvPr>
          <p:cNvSpPr>
            <a:spLocks noGrp="1"/>
          </p:cNvSpPr>
          <p:nvPr>
            <p:ph type="sldNum" sz="quarter" idx="12"/>
          </p:nvPr>
        </p:nvSpPr>
        <p:spPr>
          <a:xfrm>
            <a:off x="11099800" y="6157230"/>
            <a:ext cx="433388" cy="236524"/>
          </a:xfrm>
          <a:prstGeom prst="rect">
            <a:avLst/>
          </a:prstGeom>
        </p:spPr>
        <p:txBody>
          <a:bodyPr/>
          <a:lstStyle/>
          <a:p>
            <a:fld id="{C0C62918-07B2-4CAA-831C-DB090AA27E57}" type="slidenum">
              <a:rPr lang="en-AU" smtClean="0"/>
              <a:t>‹#›</a:t>
            </a:fld>
            <a:endParaRPr lang="en-AU"/>
          </a:p>
        </p:txBody>
      </p:sp>
    </p:spTree>
    <p:extLst>
      <p:ext uri="{BB962C8B-B14F-4D97-AF65-F5344CB8AC3E}">
        <p14:creationId xmlns:p14="http://schemas.microsoft.com/office/powerpoint/2010/main" val="1079683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Photo Right">
    <p:spTree>
      <p:nvGrpSpPr>
        <p:cNvPr id="1" name=""/>
        <p:cNvGrpSpPr/>
        <p:nvPr/>
      </p:nvGrpSpPr>
      <p:grpSpPr>
        <a:xfrm>
          <a:off x="0" y="0"/>
          <a:ext cx="0" cy="0"/>
          <a:chOff x="0" y="0"/>
          <a:chExt cx="0" cy="0"/>
        </a:xfrm>
      </p:grpSpPr>
      <p:sp>
        <p:nvSpPr>
          <p:cNvPr id="2" name="Title 1"/>
          <p:cNvSpPr>
            <a:spLocks noGrp="1"/>
          </p:cNvSpPr>
          <p:nvPr>
            <p:ph type="title"/>
          </p:nvPr>
        </p:nvSpPr>
        <p:spPr>
          <a:xfrm>
            <a:off x="658813" y="657226"/>
            <a:ext cx="5149851" cy="806945"/>
          </a:xfrm>
        </p:spPr>
        <p:txBody>
          <a:bodyPr/>
          <a:lstStyle>
            <a:lvl1pPr>
              <a:defRPr b="0"/>
            </a:lvl1pPr>
          </a:lstStyle>
          <a:p>
            <a:r>
              <a:rPr lang="en-GB"/>
              <a:t>Click to edit Master title style</a:t>
            </a:r>
            <a:endParaRPr lang="en-AU"/>
          </a:p>
        </p:txBody>
      </p:sp>
      <p:sp>
        <p:nvSpPr>
          <p:cNvPr id="3" name="Content Placeholder 2"/>
          <p:cNvSpPr>
            <a:spLocks noGrp="1"/>
          </p:cNvSpPr>
          <p:nvPr>
            <p:ph sz="half" idx="1"/>
          </p:nvPr>
        </p:nvSpPr>
        <p:spPr>
          <a:xfrm>
            <a:off x="658814" y="1592263"/>
            <a:ext cx="5149850" cy="4321175"/>
          </a:xfrm>
        </p:spPr>
        <p:txBody>
          <a:bodyPr/>
          <a:lstStyle>
            <a:lvl1pPr>
              <a:defRPr>
                <a:solidFill>
                  <a:schemeClr val="accent2"/>
                </a:solidFill>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Slide Number Placeholder 6">
            <a:extLst>
              <a:ext uri="{C183D7F6-B498-43B3-948B-1728B52AA6E4}">
                <adec:decorative xmlns:adec="http://schemas.microsoft.com/office/drawing/2017/decorative" val="1"/>
              </a:ext>
            </a:extLst>
          </p:cNvPr>
          <p:cNvSpPr>
            <a:spLocks noGrp="1"/>
          </p:cNvSpPr>
          <p:nvPr>
            <p:ph type="sldNum" sz="quarter" idx="12"/>
          </p:nvPr>
        </p:nvSpPr>
        <p:spPr>
          <a:xfrm>
            <a:off x="11099800" y="6157230"/>
            <a:ext cx="433388" cy="236524"/>
          </a:xfrm>
          <a:prstGeom prst="rect">
            <a:avLst/>
          </a:prstGeom>
        </p:spPr>
        <p:txBody>
          <a:bodyPr/>
          <a:lstStyle/>
          <a:p>
            <a:fld id="{C0C62918-07B2-4CAA-831C-DB090AA27E57}" type="slidenum">
              <a:rPr lang="en-AU" smtClean="0"/>
              <a:t>‹#›</a:t>
            </a:fld>
            <a:endParaRPr lang="en-AU"/>
          </a:p>
        </p:txBody>
      </p:sp>
      <p:sp>
        <p:nvSpPr>
          <p:cNvPr id="11" name="Picture Placeholder 5">
            <a:extLst>
              <a:ext uri="{FF2B5EF4-FFF2-40B4-BE49-F238E27FC236}">
                <a16:creationId xmlns:a16="http://schemas.microsoft.com/office/drawing/2014/main" id="{EB08FBD1-B40A-A122-C9EB-49DA2A8BF312}"/>
              </a:ext>
              <a:ext uri="{C183D7F6-B498-43B3-948B-1728B52AA6E4}">
                <adec:decorative xmlns:adec="http://schemas.microsoft.com/office/drawing/2017/decorative" val="1"/>
              </a:ext>
            </a:extLst>
          </p:cNvPr>
          <p:cNvSpPr>
            <a:spLocks noGrp="1"/>
          </p:cNvSpPr>
          <p:nvPr>
            <p:ph type="pic" sz="quarter" idx="14" hasCustomPrompt="1"/>
          </p:nvPr>
        </p:nvSpPr>
        <p:spPr>
          <a:xfrm>
            <a:off x="6383338" y="673172"/>
            <a:ext cx="5808662" cy="5240266"/>
          </a:xfrm>
          <a:solidFill>
            <a:schemeClr val="bg2"/>
          </a:solidFill>
        </p:spPr>
        <p:txBody>
          <a:bodyPr>
            <a:normAutofit/>
          </a:bodyPr>
          <a:lstStyle>
            <a:lvl1pPr>
              <a:defRPr sz="1200" b="0" baseline="0">
                <a:solidFill>
                  <a:schemeClr val="accent4"/>
                </a:solidFill>
              </a:defRPr>
            </a:lvl1pPr>
          </a:lstStyle>
          <a:p>
            <a:r>
              <a:rPr lang="en-AU">
                <a:effectLst/>
                <a:latin typeface="Muli" pitchFamily="2" charset="77"/>
              </a:rPr>
              <a:t>PHOTO PLACEHOLDER.</a:t>
            </a:r>
          </a:p>
          <a:p>
            <a:r>
              <a:rPr lang="en-AU">
                <a:effectLst/>
                <a:latin typeface="Muli" pitchFamily="2" charset="77"/>
              </a:rPr>
              <a:t>To change this photo, right click and select “Change picture » From file...”.</a:t>
            </a:r>
          </a:p>
          <a:p>
            <a:r>
              <a:rPr lang="en-AU">
                <a:effectLst/>
                <a:latin typeface="Muli" pitchFamily="2" charset="77"/>
              </a:rPr>
              <a:t>Navigate to your preferred image and click OK. </a:t>
            </a:r>
          </a:p>
          <a:p>
            <a:r>
              <a:rPr lang="en-AU">
                <a:effectLst/>
                <a:latin typeface="Muli" pitchFamily="2" charset="77"/>
              </a:rPr>
              <a:t>The new image may need to be resized or cropped to suit the area. </a:t>
            </a:r>
            <a:br>
              <a:rPr lang="en-AU">
                <a:effectLst/>
                <a:latin typeface="Muli" pitchFamily="2" charset="77"/>
              </a:rPr>
            </a:br>
            <a:endParaRPr lang="en-AU">
              <a:effectLst/>
              <a:latin typeface="Muli" pitchFamily="2" charset="77"/>
            </a:endParaRPr>
          </a:p>
          <a:p>
            <a:r>
              <a:rPr lang="en-AU">
                <a:effectLst/>
                <a:latin typeface="Muli" pitchFamily="2" charset="77"/>
              </a:rPr>
              <a:t>You may also delete this photo placeholder if a photo is not relevant or required.</a:t>
            </a:r>
          </a:p>
        </p:txBody>
      </p:sp>
    </p:spTree>
    <p:extLst>
      <p:ext uri="{BB962C8B-B14F-4D97-AF65-F5344CB8AC3E}">
        <p14:creationId xmlns:p14="http://schemas.microsoft.com/office/powerpoint/2010/main" val="2136931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Photo Left">
    <p:spTree>
      <p:nvGrpSpPr>
        <p:cNvPr id="1" name=""/>
        <p:cNvGrpSpPr/>
        <p:nvPr/>
      </p:nvGrpSpPr>
      <p:grpSpPr>
        <a:xfrm>
          <a:off x="0" y="0"/>
          <a:ext cx="0" cy="0"/>
          <a:chOff x="0" y="0"/>
          <a:chExt cx="0" cy="0"/>
        </a:xfrm>
      </p:grpSpPr>
      <p:sp>
        <p:nvSpPr>
          <p:cNvPr id="2" name="Title 1"/>
          <p:cNvSpPr>
            <a:spLocks noGrp="1"/>
          </p:cNvSpPr>
          <p:nvPr>
            <p:ph type="title"/>
          </p:nvPr>
        </p:nvSpPr>
        <p:spPr>
          <a:xfrm>
            <a:off x="6383337" y="657226"/>
            <a:ext cx="5149851" cy="806945"/>
          </a:xfrm>
        </p:spPr>
        <p:txBody>
          <a:bodyPr/>
          <a:lstStyle>
            <a:lvl1pPr>
              <a:defRPr b="0"/>
            </a:lvl1pPr>
          </a:lstStyle>
          <a:p>
            <a:r>
              <a:rPr lang="en-GB"/>
              <a:t>Click to edit Master title style</a:t>
            </a:r>
            <a:endParaRPr lang="en-AU"/>
          </a:p>
        </p:txBody>
      </p:sp>
      <p:sp>
        <p:nvSpPr>
          <p:cNvPr id="3" name="Content Placeholder 2"/>
          <p:cNvSpPr>
            <a:spLocks noGrp="1"/>
          </p:cNvSpPr>
          <p:nvPr>
            <p:ph sz="half" idx="1"/>
          </p:nvPr>
        </p:nvSpPr>
        <p:spPr>
          <a:xfrm>
            <a:off x="6383338" y="1592263"/>
            <a:ext cx="5149850" cy="4321175"/>
          </a:xfrm>
        </p:spPr>
        <p:txBody>
          <a:bodyPr/>
          <a:lstStyle>
            <a:lvl1pPr>
              <a:defRPr>
                <a:solidFill>
                  <a:schemeClr val="accent2"/>
                </a:solidFill>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Slide Number Placeholder 6">
            <a:extLst>
              <a:ext uri="{C183D7F6-B498-43B3-948B-1728B52AA6E4}">
                <adec:decorative xmlns:adec="http://schemas.microsoft.com/office/drawing/2017/decorative" val="1"/>
              </a:ext>
            </a:extLst>
          </p:cNvPr>
          <p:cNvSpPr>
            <a:spLocks noGrp="1"/>
          </p:cNvSpPr>
          <p:nvPr>
            <p:ph type="sldNum" sz="quarter" idx="12"/>
          </p:nvPr>
        </p:nvSpPr>
        <p:spPr>
          <a:xfrm>
            <a:off x="11099800" y="6157230"/>
            <a:ext cx="433388" cy="236524"/>
          </a:xfrm>
          <a:prstGeom prst="rect">
            <a:avLst/>
          </a:prstGeom>
        </p:spPr>
        <p:txBody>
          <a:bodyPr/>
          <a:lstStyle/>
          <a:p>
            <a:fld id="{C0C62918-07B2-4CAA-831C-DB090AA27E57}" type="slidenum">
              <a:rPr lang="en-AU" smtClean="0"/>
              <a:t>‹#›</a:t>
            </a:fld>
            <a:endParaRPr lang="en-AU"/>
          </a:p>
        </p:txBody>
      </p:sp>
      <p:sp>
        <p:nvSpPr>
          <p:cNvPr id="4" name="Picture Placeholder 5">
            <a:extLst>
              <a:ext uri="{FF2B5EF4-FFF2-40B4-BE49-F238E27FC236}">
                <a16:creationId xmlns:a16="http://schemas.microsoft.com/office/drawing/2014/main" id="{77882ECE-24D8-ABDE-BA92-DCCEAD6CC7DE}"/>
              </a:ext>
              <a:ext uri="{C183D7F6-B498-43B3-948B-1728B52AA6E4}">
                <adec:decorative xmlns:adec="http://schemas.microsoft.com/office/drawing/2017/decorative" val="1"/>
              </a:ext>
            </a:extLst>
          </p:cNvPr>
          <p:cNvSpPr>
            <a:spLocks noGrp="1"/>
          </p:cNvSpPr>
          <p:nvPr>
            <p:ph type="pic" sz="quarter" idx="14" hasCustomPrompt="1"/>
          </p:nvPr>
        </p:nvSpPr>
        <p:spPr>
          <a:xfrm>
            <a:off x="0" y="673172"/>
            <a:ext cx="5808662" cy="5240266"/>
          </a:xfrm>
          <a:solidFill>
            <a:schemeClr val="bg2"/>
          </a:solidFill>
        </p:spPr>
        <p:txBody>
          <a:bodyPr>
            <a:normAutofit/>
          </a:bodyPr>
          <a:lstStyle>
            <a:lvl1pPr>
              <a:defRPr sz="1200" b="0" baseline="0">
                <a:solidFill>
                  <a:schemeClr val="accent4"/>
                </a:solidFill>
              </a:defRPr>
            </a:lvl1pPr>
          </a:lstStyle>
          <a:p>
            <a:r>
              <a:rPr lang="en-AU">
                <a:effectLst/>
                <a:latin typeface="Muli" pitchFamily="2" charset="77"/>
              </a:rPr>
              <a:t>PHOTO PLACEHOLDER.</a:t>
            </a:r>
          </a:p>
          <a:p>
            <a:r>
              <a:rPr lang="en-AU">
                <a:effectLst/>
                <a:latin typeface="Muli" pitchFamily="2" charset="77"/>
              </a:rPr>
              <a:t>To change this photo, right click and select “Change picture » From file...”.</a:t>
            </a:r>
          </a:p>
          <a:p>
            <a:r>
              <a:rPr lang="en-AU">
                <a:effectLst/>
                <a:latin typeface="Muli" pitchFamily="2" charset="77"/>
              </a:rPr>
              <a:t>Navigate to your preferred image and click OK. </a:t>
            </a:r>
          </a:p>
          <a:p>
            <a:r>
              <a:rPr lang="en-AU">
                <a:effectLst/>
                <a:latin typeface="Muli" pitchFamily="2" charset="77"/>
              </a:rPr>
              <a:t>The new image may need to be resized or cropped to suit the area. </a:t>
            </a:r>
            <a:br>
              <a:rPr lang="en-AU">
                <a:effectLst/>
                <a:latin typeface="Muli" pitchFamily="2" charset="77"/>
              </a:rPr>
            </a:br>
            <a:endParaRPr lang="en-AU">
              <a:effectLst/>
              <a:latin typeface="Muli" pitchFamily="2" charset="77"/>
            </a:endParaRPr>
          </a:p>
          <a:p>
            <a:r>
              <a:rPr lang="en-AU">
                <a:effectLst/>
                <a:latin typeface="Muli" pitchFamily="2" charset="77"/>
              </a:rPr>
              <a:t>You may also delete this photo placeholder if a photo is not relevant or required.</a:t>
            </a:r>
          </a:p>
        </p:txBody>
      </p:sp>
    </p:spTree>
    <p:extLst>
      <p:ext uri="{BB962C8B-B14F-4D97-AF65-F5344CB8AC3E}">
        <p14:creationId xmlns:p14="http://schemas.microsoft.com/office/powerpoint/2010/main" val="1971512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ctrTitle" hasCustomPrompt="1"/>
          </p:nvPr>
        </p:nvSpPr>
        <p:spPr>
          <a:xfrm>
            <a:off x="1595437" y="1592263"/>
            <a:ext cx="5292725" cy="1635967"/>
          </a:xfrm>
        </p:spPr>
        <p:txBody>
          <a:bodyPr anchor="b" anchorCtr="0">
            <a:normAutofit/>
          </a:bodyPr>
          <a:lstStyle>
            <a:lvl1pPr algn="l">
              <a:defRPr sz="3000" b="0">
                <a:solidFill>
                  <a:schemeClr val="bg1"/>
                </a:solidFill>
              </a:defRPr>
            </a:lvl1pPr>
          </a:lstStyle>
          <a:p>
            <a:r>
              <a:rPr lang="en-US"/>
              <a:t>Thank you</a:t>
            </a:r>
            <a:endParaRPr lang="en-AU"/>
          </a:p>
        </p:txBody>
      </p:sp>
      <p:sp>
        <p:nvSpPr>
          <p:cNvPr id="9" name="Text Placeholder 8"/>
          <p:cNvSpPr>
            <a:spLocks noGrp="1"/>
          </p:cNvSpPr>
          <p:nvPr>
            <p:ph type="body" sz="quarter" idx="11" hasCustomPrompt="1"/>
          </p:nvPr>
        </p:nvSpPr>
        <p:spPr>
          <a:xfrm>
            <a:off x="1595438" y="4581525"/>
            <a:ext cx="5292725" cy="287338"/>
          </a:xfrm>
        </p:spPr>
        <p:txBody>
          <a:bodyPr>
            <a:normAutofit/>
          </a:bodyPr>
          <a:lstStyle>
            <a:lvl1pPr>
              <a:defRPr sz="1400" b="1">
                <a:solidFill>
                  <a:schemeClr val="bg1"/>
                </a:solidFill>
              </a:defRPr>
            </a:lvl1pPr>
          </a:lstStyle>
          <a:p>
            <a:pPr lvl="0"/>
            <a:r>
              <a:rPr lang="en-US"/>
              <a:t>Presented by Name Surname</a:t>
            </a:r>
            <a:endParaRPr lang="en-AU"/>
          </a:p>
        </p:txBody>
      </p:sp>
      <p:sp>
        <p:nvSpPr>
          <p:cNvPr id="4" name="Date Placeholder 3"/>
          <p:cNvSpPr>
            <a:spLocks noGrp="1"/>
          </p:cNvSpPr>
          <p:nvPr>
            <p:ph type="dt" sz="half" idx="10"/>
          </p:nvPr>
        </p:nvSpPr>
        <p:spPr>
          <a:xfrm>
            <a:off x="1595438" y="4868863"/>
            <a:ext cx="5292724" cy="236524"/>
          </a:xfrm>
          <a:prstGeom prst="rect">
            <a:avLst/>
          </a:prstGeom>
        </p:spPr>
        <p:txBody>
          <a:bodyPr/>
          <a:lstStyle>
            <a:lvl1pPr algn="l">
              <a:defRPr sz="1400">
                <a:solidFill>
                  <a:schemeClr val="bg1"/>
                </a:solidFill>
              </a:defRPr>
            </a:lvl1pPr>
          </a:lstStyle>
          <a:p>
            <a:fld id="{13509348-20A1-44C1-A3B6-3BB4F418032C}" type="datetime4">
              <a:rPr lang="en-AU" smtClean="0"/>
              <a:t>5 May 2026</a:t>
            </a:fld>
            <a:endParaRPr lang="en-AU"/>
          </a:p>
        </p:txBody>
      </p:sp>
    </p:spTree>
    <p:extLst>
      <p:ext uri="{BB962C8B-B14F-4D97-AF65-F5344CB8AC3E}">
        <p14:creationId xmlns:p14="http://schemas.microsoft.com/office/powerpoint/2010/main" val="1540184286"/>
      </p:ext>
    </p:extLst>
  </p:cSld>
  <p:clrMapOvr>
    <a:masterClrMapping/>
  </p:clrMapOvr>
  <p:extLst>
    <p:ext uri="{DCECCB84-F9BA-43D5-87BE-67443E8EF086}">
      <p15:sldGuideLst xmlns:p15="http://schemas.microsoft.com/office/powerpoint/2012/main">
        <p15:guide id="3" pos="7265">
          <p15:clr>
            <a:srgbClr val="FBAE40"/>
          </p15:clr>
        </p15:guide>
        <p15:guide id="4" orient="horz" pos="2160">
          <p15:clr>
            <a:srgbClr val="FBAE40"/>
          </p15:clr>
        </p15:guide>
        <p15:guide id="5" orient="horz" pos="1979">
          <p15:clr>
            <a:srgbClr val="FBAE40"/>
          </p15:clr>
        </p15:guide>
        <p15:guide id="6" pos="4339">
          <p15:clr>
            <a:srgbClr val="FBAE40"/>
          </p15:clr>
        </p15:guide>
        <p15:guide id="7" pos="1005">
          <p15:clr>
            <a:srgbClr val="FBAE40"/>
          </p15:clr>
        </p15:guide>
        <p15:guide id="8" orient="horz" pos="2886">
          <p15:clr>
            <a:srgbClr val="FBAE40"/>
          </p15:clr>
        </p15:guide>
        <p15:guide id="9" orient="horz" pos="306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0742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1091725"/>
            <a:ext cx="12193003" cy="5766275"/>
          </a:xfrm>
          <a:prstGeom prst="rect">
            <a:avLst/>
          </a:prstGeom>
        </p:spPr>
      </p:pic>
      <p:sp>
        <p:nvSpPr>
          <p:cNvPr id="2" name="Title 1"/>
          <p:cNvSpPr>
            <a:spLocks noGrp="1"/>
          </p:cNvSpPr>
          <p:nvPr>
            <p:ph type="ctrTitle"/>
          </p:nvPr>
        </p:nvSpPr>
        <p:spPr>
          <a:xfrm>
            <a:off x="1595437" y="3437318"/>
            <a:ext cx="4835442" cy="850710"/>
          </a:xfrm>
        </p:spPr>
        <p:txBody>
          <a:bodyPr anchor="b" anchorCtr="0">
            <a:normAutofit/>
          </a:bodyPr>
          <a:lstStyle>
            <a:lvl1pPr algn="l">
              <a:defRPr sz="3000" b="0">
                <a:solidFill>
                  <a:schemeClr val="bg1"/>
                </a:solidFill>
              </a:defRPr>
            </a:lvl1pPr>
          </a:lstStyle>
          <a:p>
            <a:r>
              <a:rPr lang="en-GB"/>
              <a:t>Click to edit Master title style</a:t>
            </a:r>
            <a:endParaRPr lang="en-AU"/>
          </a:p>
        </p:txBody>
      </p:sp>
      <p:sp>
        <p:nvSpPr>
          <p:cNvPr id="3" name="Subtitle 2"/>
          <p:cNvSpPr>
            <a:spLocks noGrp="1"/>
          </p:cNvSpPr>
          <p:nvPr>
            <p:ph type="subTitle" idx="1"/>
          </p:nvPr>
        </p:nvSpPr>
        <p:spPr>
          <a:xfrm>
            <a:off x="1595437" y="4397543"/>
            <a:ext cx="4835442" cy="809059"/>
          </a:xfrm>
        </p:spPr>
        <p:txBody>
          <a:bodyPr anchor="t" anchorCtr="0">
            <a:normAutofit/>
          </a:bodyPr>
          <a:lstStyle>
            <a:lvl1pPr marL="0" indent="0" algn="l">
              <a:buNone/>
              <a:defRPr sz="22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sp>
        <p:nvSpPr>
          <p:cNvPr id="9" name="Text Placeholder 8"/>
          <p:cNvSpPr>
            <a:spLocks noGrp="1"/>
          </p:cNvSpPr>
          <p:nvPr>
            <p:ph type="body" sz="quarter" idx="11" hasCustomPrompt="1"/>
          </p:nvPr>
        </p:nvSpPr>
        <p:spPr>
          <a:xfrm>
            <a:off x="1595438" y="5322248"/>
            <a:ext cx="4835441" cy="287338"/>
          </a:xfrm>
        </p:spPr>
        <p:txBody>
          <a:bodyPr>
            <a:normAutofit/>
          </a:bodyPr>
          <a:lstStyle>
            <a:lvl1pPr>
              <a:defRPr sz="1400" b="0">
                <a:solidFill>
                  <a:schemeClr val="bg1"/>
                </a:solidFill>
              </a:defRPr>
            </a:lvl1pPr>
          </a:lstStyle>
          <a:p>
            <a:pPr lvl="0"/>
            <a:r>
              <a:rPr lang="en-US"/>
              <a:t>Presented by Name Surname</a:t>
            </a:r>
            <a:endParaRPr lang="en-AU"/>
          </a:p>
        </p:txBody>
      </p:sp>
      <p:sp>
        <p:nvSpPr>
          <p:cNvPr id="4" name="Date Placeholder 3"/>
          <p:cNvSpPr>
            <a:spLocks noGrp="1"/>
          </p:cNvSpPr>
          <p:nvPr>
            <p:ph type="dt" sz="half" idx="10"/>
          </p:nvPr>
        </p:nvSpPr>
        <p:spPr>
          <a:xfrm>
            <a:off x="1595438" y="5609586"/>
            <a:ext cx="4835440" cy="236524"/>
          </a:xfrm>
          <a:prstGeom prst="rect">
            <a:avLst/>
          </a:prstGeom>
        </p:spPr>
        <p:txBody>
          <a:bodyPr/>
          <a:lstStyle>
            <a:lvl1pPr algn="l">
              <a:defRPr sz="1400">
                <a:solidFill>
                  <a:schemeClr val="bg1"/>
                </a:solidFill>
              </a:defRPr>
            </a:lvl1pPr>
          </a:lstStyle>
          <a:p>
            <a:fld id="{649D429C-B1C4-4F98-A0BF-17BAEAAFABE3}" type="datetime4">
              <a:rPr lang="en-AU" smtClean="0"/>
              <a:t>5 May 2026</a:t>
            </a:fld>
            <a:endParaRPr lang="en-AU"/>
          </a:p>
        </p:txBody>
      </p:sp>
      <p:pic>
        <p:nvPicPr>
          <p:cNvPr id="5" name="Picture 4" descr="Regional Development Australia - An Australian Government Initiative">
            <a:extLst>
              <a:ext uri="{FF2B5EF4-FFF2-40B4-BE49-F238E27FC236}">
                <a16:creationId xmlns:a16="http://schemas.microsoft.com/office/drawing/2014/main" id="{BA5681E6-ACFF-6F3C-D377-2384D5A6F17E}"/>
              </a:ext>
            </a:extLst>
          </p:cNvPr>
          <p:cNvPicPr>
            <a:picLocks noChangeAspect="1"/>
          </p:cNvPicPr>
          <p:nvPr userDrawn="1"/>
        </p:nvPicPr>
        <p:blipFill>
          <a:blip r:embed="rId3"/>
          <a:stretch>
            <a:fillRect/>
          </a:stretch>
        </p:blipFill>
        <p:spPr>
          <a:xfrm>
            <a:off x="432163" y="393996"/>
            <a:ext cx="4953000" cy="927100"/>
          </a:xfrm>
          <a:prstGeom prst="rect">
            <a:avLst/>
          </a:prstGeom>
        </p:spPr>
      </p:pic>
      <p:sp>
        <p:nvSpPr>
          <p:cNvPr id="13" name="Picture Placeholder 5">
            <a:extLst>
              <a:ext uri="{FF2B5EF4-FFF2-40B4-BE49-F238E27FC236}">
                <a16:creationId xmlns:a16="http://schemas.microsoft.com/office/drawing/2014/main" id="{03ADA2AB-7A82-C718-64C2-0DCD451D0E04}"/>
              </a:ext>
              <a:ext uri="{C183D7F6-B498-43B3-948B-1728B52AA6E4}">
                <adec:decorative xmlns:adec="http://schemas.microsoft.com/office/drawing/2017/decorative" val="1"/>
              </a:ext>
            </a:extLst>
          </p:cNvPr>
          <p:cNvSpPr>
            <a:spLocks noGrp="1"/>
          </p:cNvSpPr>
          <p:nvPr>
            <p:ph type="pic" sz="quarter" idx="13" hasCustomPrompt="1"/>
          </p:nvPr>
        </p:nvSpPr>
        <p:spPr>
          <a:xfrm>
            <a:off x="6701588" y="3136308"/>
            <a:ext cx="5490411" cy="2709802"/>
          </a:xfrm>
          <a:solidFill>
            <a:schemeClr val="bg2"/>
          </a:solidFill>
        </p:spPr>
        <p:txBody>
          <a:bodyPr>
            <a:normAutofit/>
          </a:bodyPr>
          <a:lstStyle>
            <a:lvl1pPr>
              <a:defRPr sz="1200" b="0" baseline="0">
                <a:solidFill>
                  <a:schemeClr val="accent4"/>
                </a:solidFill>
              </a:defRPr>
            </a:lvl1pPr>
          </a:lstStyle>
          <a:p>
            <a:r>
              <a:rPr lang="en-AU">
                <a:effectLst/>
                <a:latin typeface="Muli" pitchFamily="2" charset="77"/>
              </a:rPr>
              <a:t>PHOTO PLACEHOLDER.</a:t>
            </a:r>
          </a:p>
          <a:p>
            <a:r>
              <a:rPr lang="en-AU">
                <a:effectLst/>
                <a:latin typeface="Muli" pitchFamily="2" charset="77"/>
              </a:rPr>
              <a:t>To change this photo, right click and select “Change picture » From file...”.</a:t>
            </a:r>
          </a:p>
          <a:p>
            <a:r>
              <a:rPr lang="en-AU">
                <a:effectLst/>
                <a:latin typeface="Muli" pitchFamily="2" charset="77"/>
              </a:rPr>
              <a:t>Navigate to your preferred image and click OK. </a:t>
            </a:r>
          </a:p>
          <a:p>
            <a:r>
              <a:rPr lang="en-AU">
                <a:effectLst/>
                <a:latin typeface="Muli" pitchFamily="2" charset="77"/>
              </a:rPr>
              <a:t>The new image may need to be resized or cropped to suit the area. </a:t>
            </a:r>
            <a:br>
              <a:rPr lang="en-AU">
                <a:effectLst/>
                <a:latin typeface="Muli" pitchFamily="2" charset="77"/>
              </a:rPr>
            </a:br>
            <a:endParaRPr lang="en-AU">
              <a:effectLst/>
              <a:latin typeface="Muli" pitchFamily="2" charset="77"/>
            </a:endParaRPr>
          </a:p>
          <a:p>
            <a:r>
              <a:rPr lang="en-AU">
                <a:effectLst/>
                <a:latin typeface="Muli" pitchFamily="2" charset="77"/>
              </a:rPr>
              <a:t>You may also delete this photo placeholder if a photo is not relevant or required.</a:t>
            </a:r>
          </a:p>
        </p:txBody>
      </p:sp>
    </p:spTree>
    <p:extLst>
      <p:ext uri="{BB962C8B-B14F-4D97-AF65-F5344CB8AC3E}">
        <p14:creationId xmlns:p14="http://schemas.microsoft.com/office/powerpoint/2010/main" val="3272108906"/>
      </p:ext>
    </p:extLst>
  </p:cSld>
  <p:clrMapOvr>
    <a:masterClrMapping/>
  </p:clrMapOvr>
  <p:extLst>
    <p:ext uri="{DCECCB84-F9BA-43D5-87BE-67443E8EF086}">
      <p15:sldGuideLst xmlns:p15="http://schemas.microsoft.com/office/powerpoint/2012/main">
        <p15:guide id="3" pos="7265">
          <p15:clr>
            <a:srgbClr val="FBAE40"/>
          </p15:clr>
        </p15:guide>
        <p15:guide id="4" orient="horz" pos="2160">
          <p15:clr>
            <a:srgbClr val="FBAE40"/>
          </p15:clr>
        </p15:guide>
        <p15:guide id="5" orient="horz" pos="1979">
          <p15:clr>
            <a:srgbClr val="FBAE40"/>
          </p15:clr>
        </p15:guide>
        <p15:guide id="6" pos="3840" userDrawn="1">
          <p15:clr>
            <a:srgbClr val="FBAE40"/>
          </p15:clr>
        </p15:guide>
        <p15:guide id="7" pos="1005">
          <p15:clr>
            <a:srgbClr val="FBAE40"/>
          </p15:clr>
        </p15:guide>
        <p15:guide id="8" orient="horz" pos="2886">
          <p15:clr>
            <a:srgbClr val="FBAE40"/>
          </p15:clr>
        </p15:guide>
        <p15:guide id="9" orient="horz" pos="306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8AF805C-BFD2-4F50-D199-A6A9AA4ABF1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p:nvPr>
        </p:nvSpPr>
        <p:spPr>
          <a:xfrm>
            <a:off x="658813" y="1592263"/>
            <a:ext cx="5437187" cy="1643917"/>
          </a:xfrm>
        </p:spPr>
        <p:txBody>
          <a:bodyPr anchor="b">
            <a:normAutofit/>
          </a:bodyPr>
          <a:lstStyle>
            <a:lvl1pPr>
              <a:defRPr sz="3000" b="0">
                <a:solidFill>
                  <a:schemeClr val="bg1"/>
                </a:solidFill>
              </a:defRPr>
            </a:lvl1pPr>
          </a:lstStyle>
          <a:p>
            <a:r>
              <a:rPr lang="en-GB"/>
              <a:t>Click to edit Master title style</a:t>
            </a:r>
            <a:endParaRPr lang="en-AU"/>
          </a:p>
        </p:txBody>
      </p:sp>
      <p:sp>
        <p:nvSpPr>
          <p:cNvPr id="3" name="Text Placeholder 2"/>
          <p:cNvSpPr>
            <a:spLocks noGrp="1"/>
          </p:cNvSpPr>
          <p:nvPr>
            <p:ph type="body" idx="1"/>
          </p:nvPr>
        </p:nvSpPr>
        <p:spPr>
          <a:xfrm>
            <a:off x="658813" y="3429000"/>
            <a:ext cx="5437187" cy="1818861"/>
          </a:xfrm>
        </p:spPr>
        <p:txBody>
          <a:bodyPr>
            <a:normAutofit/>
          </a:bodyPr>
          <a:lstStyle>
            <a:lvl1pPr marL="0" indent="0">
              <a:buNone/>
              <a:defRPr sz="22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a:xfrm>
            <a:off x="11099800" y="6157230"/>
            <a:ext cx="433388" cy="236524"/>
          </a:xfrm>
          <a:prstGeom prst="rect">
            <a:avLst/>
          </a:prstGeom>
        </p:spPr>
        <p:txBody>
          <a:bodyPr/>
          <a:lstStyle>
            <a:lvl1pPr>
              <a:defRPr>
                <a:solidFill>
                  <a:schemeClr val="bg1"/>
                </a:solidFill>
              </a:defRPr>
            </a:lvl1pPr>
          </a:lstStyle>
          <a:p>
            <a:fld id="{C0C62918-07B2-4CAA-831C-DB090AA27E57}" type="slidenum">
              <a:rPr lang="en-AU" smtClean="0"/>
              <a:pPr/>
              <a:t>‹#›</a:t>
            </a:fld>
            <a:endParaRPr lang="en-AU"/>
          </a:p>
        </p:txBody>
      </p:sp>
      <p:sp>
        <p:nvSpPr>
          <p:cNvPr id="9" name="Picture Placeholder 5">
            <a:extLst>
              <a:ext uri="{FF2B5EF4-FFF2-40B4-BE49-F238E27FC236}">
                <a16:creationId xmlns:a16="http://schemas.microsoft.com/office/drawing/2014/main" id="{DDA4C8A5-48D4-A8DE-9AB6-29351756A663}"/>
              </a:ext>
              <a:ext uri="{C183D7F6-B498-43B3-948B-1728B52AA6E4}">
                <adec:decorative xmlns:adec="http://schemas.microsoft.com/office/drawing/2017/decorative" val="1"/>
              </a:ext>
            </a:extLst>
          </p:cNvPr>
          <p:cNvSpPr>
            <a:spLocks noGrp="1"/>
          </p:cNvSpPr>
          <p:nvPr>
            <p:ph type="pic" sz="quarter" idx="13" hasCustomPrompt="1"/>
          </p:nvPr>
        </p:nvSpPr>
        <p:spPr>
          <a:xfrm>
            <a:off x="6383338" y="1592263"/>
            <a:ext cx="5808662" cy="4253848"/>
          </a:xfrm>
          <a:solidFill>
            <a:schemeClr val="bg2"/>
          </a:solidFill>
        </p:spPr>
        <p:txBody>
          <a:bodyPr>
            <a:normAutofit/>
          </a:bodyPr>
          <a:lstStyle>
            <a:lvl1pPr>
              <a:defRPr sz="1200" b="0" baseline="0">
                <a:solidFill>
                  <a:schemeClr val="accent4"/>
                </a:solidFill>
              </a:defRPr>
            </a:lvl1pPr>
          </a:lstStyle>
          <a:p>
            <a:r>
              <a:rPr lang="en-AU">
                <a:effectLst/>
                <a:latin typeface="Muli" pitchFamily="2" charset="77"/>
              </a:rPr>
              <a:t>PHOTO PLACEHOLDER.</a:t>
            </a:r>
          </a:p>
          <a:p>
            <a:r>
              <a:rPr lang="en-AU">
                <a:effectLst/>
                <a:latin typeface="Muli" pitchFamily="2" charset="77"/>
              </a:rPr>
              <a:t>To change this photo, right click and select “Change picture » From file...”.</a:t>
            </a:r>
          </a:p>
          <a:p>
            <a:r>
              <a:rPr lang="en-AU">
                <a:effectLst/>
                <a:latin typeface="Muli" pitchFamily="2" charset="77"/>
              </a:rPr>
              <a:t>Navigate to your preferred image and click OK. </a:t>
            </a:r>
          </a:p>
          <a:p>
            <a:r>
              <a:rPr lang="en-AU">
                <a:effectLst/>
                <a:latin typeface="Muli" pitchFamily="2" charset="77"/>
              </a:rPr>
              <a:t>The new image may need to be resized or cropped to suit the area. </a:t>
            </a:r>
          </a:p>
          <a:p>
            <a:r>
              <a:rPr lang="en-AU">
                <a:effectLst/>
                <a:latin typeface="Muli" pitchFamily="2" charset="77"/>
              </a:rPr>
              <a:t>You may also delete this photo placeholder if a photo is not relevant or required.</a:t>
            </a:r>
          </a:p>
        </p:txBody>
      </p:sp>
    </p:spTree>
    <p:extLst>
      <p:ext uri="{BB962C8B-B14F-4D97-AF65-F5344CB8AC3E}">
        <p14:creationId xmlns:p14="http://schemas.microsoft.com/office/powerpoint/2010/main" val="2108430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197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ighlight Quote">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a:solidFill>
            <a:schemeClr val="accent2"/>
          </a:solidFill>
        </p:spPr>
      </p:pic>
      <p:sp>
        <p:nvSpPr>
          <p:cNvPr id="2" name="Title 1"/>
          <p:cNvSpPr>
            <a:spLocks noGrp="1"/>
          </p:cNvSpPr>
          <p:nvPr>
            <p:ph type="title"/>
          </p:nvPr>
        </p:nvSpPr>
        <p:spPr>
          <a:xfrm>
            <a:off x="658814" y="1592263"/>
            <a:ext cx="5437186" cy="1643917"/>
          </a:xfrm>
        </p:spPr>
        <p:txBody>
          <a:bodyPr anchor="b">
            <a:normAutofit/>
          </a:bodyPr>
          <a:lstStyle>
            <a:lvl1pPr>
              <a:defRPr sz="3000" b="0">
                <a:solidFill>
                  <a:schemeClr val="bg1"/>
                </a:solidFill>
              </a:defRPr>
            </a:lvl1pPr>
          </a:lstStyle>
          <a:p>
            <a:r>
              <a:rPr lang="en-GB"/>
              <a:t>Click to edit Master title style</a:t>
            </a:r>
            <a:endParaRPr lang="en-AU"/>
          </a:p>
        </p:txBody>
      </p:sp>
      <p:sp>
        <p:nvSpPr>
          <p:cNvPr id="3" name="Text Placeholder 2"/>
          <p:cNvSpPr>
            <a:spLocks noGrp="1"/>
          </p:cNvSpPr>
          <p:nvPr>
            <p:ph type="body" idx="1"/>
          </p:nvPr>
        </p:nvSpPr>
        <p:spPr>
          <a:xfrm>
            <a:off x="658814" y="3429000"/>
            <a:ext cx="5437186" cy="1818861"/>
          </a:xfrm>
        </p:spPr>
        <p:txBody>
          <a:bodyPr>
            <a:normAutofit/>
          </a:bodyPr>
          <a:lstStyle>
            <a:lvl1pPr marL="0" indent="0">
              <a:buNone/>
              <a:defRPr sz="22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a:xfrm>
            <a:off x="11099800" y="6157230"/>
            <a:ext cx="433388" cy="236524"/>
          </a:xfrm>
          <a:prstGeom prst="rect">
            <a:avLst/>
          </a:prstGeom>
        </p:spPr>
        <p:txBody>
          <a:bodyPr/>
          <a:lstStyle>
            <a:lvl1pPr>
              <a:defRPr>
                <a:solidFill>
                  <a:schemeClr val="bg1"/>
                </a:solidFill>
              </a:defRPr>
            </a:lvl1pPr>
          </a:lstStyle>
          <a:p>
            <a:fld id="{C0C62918-07B2-4CAA-831C-DB090AA27E57}" type="slidenum">
              <a:rPr lang="en-AU" smtClean="0"/>
              <a:pPr/>
              <a:t>‹#›</a:t>
            </a:fld>
            <a:endParaRPr lang="en-AU"/>
          </a:p>
        </p:txBody>
      </p:sp>
      <p:sp>
        <p:nvSpPr>
          <p:cNvPr id="8" name="Picture Placeholder 5">
            <a:extLst>
              <a:ext uri="{FF2B5EF4-FFF2-40B4-BE49-F238E27FC236}">
                <a16:creationId xmlns:a16="http://schemas.microsoft.com/office/drawing/2014/main" id="{AF22846A-B38D-DDA7-B809-BF05250160A8}"/>
              </a:ext>
              <a:ext uri="{C183D7F6-B498-43B3-948B-1728B52AA6E4}">
                <adec:decorative xmlns:adec="http://schemas.microsoft.com/office/drawing/2017/decorative" val="1"/>
              </a:ext>
            </a:extLst>
          </p:cNvPr>
          <p:cNvSpPr>
            <a:spLocks noGrp="1"/>
          </p:cNvSpPr>
          <p:nvPr>
            <p:ph type="pic" sz="quarter" idx="13" hasCustomPrompt="1"/>
          </p:nvPr>
        </p:nvSpPr>
        <p:spPr>
          <a:xfrm>
            <a:off x="6383338" y="1592263"/>
            <a:ext cx="5808662" cy="4253848"/>
          </a:xfrm>
          <a:solidFill>
            <a:schemeClr val="bg2"/>
          </a:solidFill>
        </p:spPr>
        <p:txBody>
          <a:bodyPr>
            <a:normAutofit/>
          </a:bodyPr>
          <a:lstStyle>
            <a:lvl1pPr>
              <a:defRPr sz="1200" b="0" baseline="0">
                <a:solidFill>
                  <a:schemeClr val="accent4"/>
                </a:solidFill>
              </a:defRPr>
            </a:lvl1pPr>
          </a:lstStyle>
          <a:p>
            <a:r>
              <a:rPr lang="en-AU">
                <a:effectLst/>
                <a:latin typeface="Muli" pitchFamily="2" charset="77"/>
              </a:rPr>
              <a:t>PHOTO PLACEHOLDER.</a:t>
            </a:r>
          </a:p>
          <a:p>
            <a:r>
              <a:rPr lang="en-AU">
                <a:effectLst/>
                <a:latin typeface="Muli" pitchFamily="2" charset="77"/>
              </a:rPr>
              <a:t>To change this photo, right click and select “Change picture » From file...”.</a:t>
            </a:r>
          </a:p>
          <a:p>
            <a:r>
              <a:rPr lang="en-AU">
                <a:effectLst/>
                <a:latin typeface="Muli" pitchFamily="2" charset="77"/>
              </a:rPr>
              <a:t>Navigate to your preferred image and click OK. </a:t>
            </a:r>
          </a:p>
          <a:p>
            <a:r>
              <a:rPr lang="en-AU">
                <a:effectLst/>
                <a:latin typeface="Muli" pitchFamily="2" charset="77"/>
              </a:rPr>
              <a:t>The new image may need to be resized or cropped to suit the area. </a:t>
            </a:r>
            <a:br>
              <a:rPr lang="en-AU">
                <a:effectLst/>
                <a:latin typeface="Muli" pitchFamily="2" charset="77"/>
              </a:rPr>
            </a:br>
            <a:endParaRPr lang="en-AU">
              <a:effectLst/>
              <a:latin typeface="Muli" pitchFamily="2" charset="77"/>
            </a:endParaRPr>
          </a:p>
          <a:p>
            <a:r>
              <a:rPr lang="en-AU">
                <a:effectLst/>
                <a:latin typeface="Muli" pitchFamily="2" charset="77"/>
              </a:rPr>
              <a:t>You may also delete this photo placeholder if a photo is not relevant or required.</a:t>
            </a:r>
          </a:p>
        </p:txBody>
      </p:sp>
    </p:spTree>
    <p:extLst>
      <p:ext uri="{BB962C8B-B14F-4D97-AF65-F5344CB8AC3E}">
        <p14:creationId xmlns:p14="http://schemas.microsoft.com/office/powerpoint/2010/main" val="255440024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97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ighlight Quote Graphic">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4549" y="0"/>
            <a:ext cx="12192000" cy="6858000"/>
          </a:xfrm>
          <a:prstGeom prst="rect">
            <a:avLst/>
          </a:prstGeom>
        </p:spPr>
      </p:pic>
      <p:sp>
        <p:nvSpPr>
          <p:cNvPr id="2" name="Title 1"/>
          <p:cNvSpPr>
            <a:spLocks noGrp="1"/>
          </p:cNvSpPr>
          <p:nvPr>
            <p:ph type="title"/>
          </p:nvPr>
        </p:nvSpPr>
        <p:spPr>
          <a:xfrm>
            <a:off x="658813" y="1592263"/>
            <a:ext cx="5724525" cy="1643917"/>
          </a:xfrm>
        </p:spPr>
        <p:txBody>
          <a:bodyPr anchor="b">
            <a:normAutofit/>
          </a:bodyPr>
          <a:lstStyle>
            <a:lvl1pPr>
              <a:defRPr sz="3000" b="0">
                <a:solidFill>
                  <a:schemeClr val="tx2"/>
                </a:solidFill>
              </a:defRPr>
            </a:lvl1pPr>
          </a:lstStyle>
          <a:p>
            <a:r>
              <a:rPr lang="en-GB"/>
              <a:t>Click to edit Master title style</a:t>
            </a:r>
            <a:endParaRPr lang="en-AU"/>
          </a:p>
        </p:txBody>
      </p:sp>
      <p:sp>
        <p:nvSpPr>
          <p:cNvPr id="3" name="Text Placeholder 2"/>
          <p:cNvSpPr>
            <a:spLocks noGrp="1"/>
          </p:cNvSpPr>
          <p:nvPr>
            <p:ph type="body" idx="1"/>
          </p:nvPr>
        </p:nvSpPr>
        <p:spPr>
          <a:xfrm>
            <a:off x="658813" y="3429000"/>
            <a:ext cx="5724525" cy="1818861"/>
          </a:xfrm>
        </p:spPr>
        <p:txBody>
          <a:bodyPr>
            <a:normAutofit/>
          </a:bodyPr>
          <a:lstStyle>
            <a:lvl1pPr marL="0" indent="0">
              <a:buNone/>
              <a:defRPr sz="22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a:xfrm>
            <a:off x="11099800" y="6157230"/>
            <a:ext cx="433388" cy="236524"/>
          </a:xfrm>
          <a:prstGeom prst="rect">
            <a:avLst/>
          </a:prstGeom>
        </p:spPr>
        <p:txBody>
          <a:bodyPr/>
          <a:lstStyle>
            <a:lvl1pPr>
              <a:defRPr>
                <a:solidFill>
                  <a:schemeClr val="tx1"/>
                </a:solidFill>
              </a:defRPr>
            </a:lvl1pPr>
          </a:lstStyle>
          <a:p>
            <a:fld id="{C0C62918-07B2-4CAA-831C-DB090AA27E57}" type="slidenum">
              <a:rPr lang="en-AU" smtClean="0"/>
              <a:pPr/>
              <a:t>‹#›</a:t>
            </a:fld>
            <a:endParaRPr lang="en-AU"/>
          </a:p>
        </p:txBody>
      </p:sp>
      <p:sp>
        <p:nvSpPr>
          <p:cNvPr id="12" name="Picture Placeholder 5">
            <a:extLst>
              <a:ext uri="{FF2B5EF4-FFF2-40B4-BE49-F238E27FC236}">
                <a16:creationId xmlns:a16="http://schemas.microsoft.com/office/drawing/2014/main" id="{93397E1F-95E5-DB30-A9C3-29A73210A2E8}"/>
              </a:ext>
              <a:ext uri="{C183D7F6-B498-43B3-948B-1728B52AA6E4}">
                <adec:decorative xmlns:adec="http://schemas.microsoft.com/office/drawing/2017/decorative" val="1"/>
              </a:ext>
            </a:extLst>
          </p:cNvPr>
          <p:cNvSpPr>
            <a:spLocks noGrp="1"/>
          </p:cNvSpPr>
          <p:nvPr>
            <p:ph type="pic" sz="quarter" idx="13" hasCustomPrompt="1"/>
          </p:nvPr>
        </p:nvSpPr>
        <p:spPr>
          <a:xfrm>
            <a:off x="6411771" y="1592263"/>
            <a:ext cx="5808662" cy="4253848"/>
          </a:xfrm>
          <a:solidFill>
            <a:schemeClr val="bg2"/>
          </a:solidFill>
        </p:spPr>
        <p:txBody>
          <a:bodyPr>
            <a:normAutofit/>
          </a:bodyPr>
          <a:lstStyle>
            <a:lvl1pPr>
              <a:defRPr sz="1200" b="0" baseline="0">
                <a:solidFill>
                  <a:schemeClr val="accent4"/>
                </a:solidFill>
              </a:defRPr>
            </a:lvl1pPr>
          </a:lstStyle>
          <a:p>
            <a:r>
              <a:rPr lang="en-AU">
                <a:effectLst/>
                <a:latin typeface="Muli" pitchFamily="2" charset="77"/>
              </a:rPr>
              <a:t>PHOTO PLACEHOLDER.</a:t>
            </a:r>
          </a:p>
          <a:p>
            <a:r>
              <a:rPr lang="en-AU">
                <a:effectLst/>
                <a:latin typeface="Muli" pitchFamily="2" charset="77"/>
              </a:rPr>
              <a:t>To change this photo, right click and select “Change picture » From file...”.</a:t>
            </a:r>
          </a:p>
          <a:p>
            <a:r>
              <a:rPr lang="en-AU">
                <a:effectLst/>
                <a:latin typeface="Muli" pitchFamily="2" charset="77"/>
              </a:rPr>
              <a:t>Navigate to your preferred image and click OK. </a:t>
            </a:r>
          </a:p>
          <a:p>
            <a:r>
              <a:rPr lang="en-AU">
                <a:effectLst/>
                <a:latin typeface="Muli" pitchFamily="2" charset="77"/>
              </a:rPr>
              <a:t>The new image may need to be resized or cropped to suit the area. </a:t>
            </a:r>
            <a:br>
              <a:rPr lang="en-AU">
                <a:effectLst/>
                <a:latin typeface="Muli" pitchFamily="2" charset="77"/>
              </a:rPr>
            </a:br>
            <a:endParaRPr lang="en-AU">
              <a:effectLst/>
              <a:latin typeface="Muli" pitchFamily="2" charset="77"/>
            </a:endParaRPr>
          </a:p>
          <a:p>
            <a:r>
              <a:rPr lang="en-AU">
                <a:effectLst/>
                <a:latin typeface="Muli" pitchFamily="2" charset="77"/>
              </a:rPr>
              <a:t>You may also delete this photo placeholder if a photo is not relevant or required.</a:t>
            </a:r>
          </a:p>
        </p:txBody>
      </p:sp>
    </p:spTree>
    <p:extLst>
      <p:ext uri="{BB962C8B-B14F-4D97-AF65-F5344CB8AC3E}">
        <p14:creationId xmlns:p14="http://schemas.microsoft.com/office/powerpoint/2010/main" val="313194954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97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GB"/>
              <a:t>Click to edit Master title style</a:t>
            </a:r>
            <a:endParaRPr lang="en-AU"/>
          </a:p>
        </p:txBody>
      </p:sp>
      <p:sp>
        <p:nvSpPr>
          <p:cNvPr id="3" name="Content Placeholder 2"/>
          <p:cNvSpPr>
            <a:spLocks noGrp="1"/>
          </p:cNvSpPr>
          <p:nvPr>
            <p:ph idx="1"/>
          </p:nvPr>
        </p:nvSpPr>
        <p:spPr/>
        <p:txBody>
          <a:bodyPr/>
          <a:lstStyle>
            <a:lvl1pPr>
              <a:defRPr>
                <a:solidFill>
                  <a:schemeClr val="accent2"/>
                </a:solidFill>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a:xfrm>
            <a:off x="11099800" y="6157230"/>
            <a:ext cx="433388" cy="236524"/>
          </a:xfrm>
          <a:prstGeom prst="rect">
            <a:avLst/>
          </a:prstGeom>
        </p:spPr>
        <p:txBody>
          <a:bodyPr/>
          <a:lstStyle/>
          <a:p>
            <a:fld id="{C0C62918-07B2-4CAA-831C-DB090AA27E57}" type="slidenum">
              <a:rPr lang="en-AU" smtClean="0"/>
              <a:t>‹#›</a:t>
            </a:fld>
            <a:endParaRPr lang="en-AU"/>
          </a:p>
        </p:txBody>
      </p:sp>
    </p:spTree>
    <p:extLst>
      <p:ext uri="{BB962C8B-B14F-4D97-AF65-F5344CB8AC3E}">
        <p14:creationId xmlns:p14="http://schemas.microsoft.com/office/powerpoint/2010/main" val="166083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GB"/>
              <a:t>Click to edit Master title style</a:t>
            </a:r>
            <a:endParaRPr lang="en-AU"/>
          </a:p>
        </p:txBody>
      </p:sp>
      <p:sp>
        <p:nvSpPr>
          <p:cNvPr id="3" name="Content Placeholder 2"/>
          <p:cNvSpPr>
            <a:spLocks noGrp="1"/>
          </p:cNvSpPr>
          <p:nvPr>
            <p:ph sz="half" idx="1"/>
          </p:nvPr>
        </p:nvSpPr>
        <p:spPr>
          <a:xfrm>
            <a:off x="658814" y="1592263"/>
            <a:ext cx="5149850" cy="4321175"/>
          </a:xfrm>
        </p:spPr>
        <p:txBody>
          <a:bodyPr/>
          <a:lstStyle>
            <a:lvl1pPr>
              <a:defRPr>
                <a:solidFill>
                  <a:schemeClr val="accent2"/>
                </a:solidFill>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p:cNvSpPr>
            <a:spLocks noGrp="1"/>
          </p:cNvSpPr>
          <p:nvPr>
            <p:ph sz="half" idx="2"/>
          </p:nvPr>
        </p:nvSpPr>
        <p:spPr>
          <a:xfrm>
            <a:off x="6383338" y="1592263"/>
            <a:ext cx="5149850" cy="4321175"/>
          </a:xfrm>
        </p:spPr>
        <p:txBody>
          <a:bodyPr/>
          <a:lstStyle>
            <a:lvl1pPr>
              <a:defRPr>
                <a:solidFill>
                  <a:schemeClr val="accent2"/>
                </a:solidFill>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Slide Number Placeholder 6">
            <a:extLst>
              <a:ext uri="{C183D7F6-B498-43B3-948B-1728B52AA6E4}">
                <adec:decorative xmlns:adec="http://schemas.microsoft.com/office/drawing/2017/decorative" val="1"/>
              </a:ext>
            </a:extLst>
          </p:cNvPr>
          <p:cNvSpPr>
            <a:spLocks noGrp="1"/>
          </p:cNvSpPr>
          <p:nvPr>
            <p:ph type="sldNum" sz="quarter" idx="12"/>
          </p:nvPr>
        </p:nvSpPr>
        <p:spPr>
          <a:xfrm>
            <a:off x="11099800" y="6157230"/>
            <a:ext cx="433388" cy="236524"/>
          </a:xfrm>
          <a:prstGeom prst="rect">
            <a:avLst/>
          </a:prstGeom>
        </p:spPr>
        <p:txBody>
          <a:bodyPr/>
          <a:lstStyle/>
          <a:p>
            <a:fld id="{C0C62918-07B2-4CAA-831C-DB090AA27E57}" type="slidenum">
              <a:rPr lang="en-AU" smtClean="0"/>
              <a:t>‹#›</a:t>
            </a:fld>
            <a:endParaRPr lang="en-AU"/>
          </a:p>
        </p:txBody>
      </p:sp>
    </p:spTree>
    <p:extLst>
      <p:ext uri="{BB962C8B-B14F-4D97-AF65-F5344CB8AC3E}">
        <p14:creationId xmlns:p14="http://schemas.microsoft.com/office/powerpoint/2010/main" val="466834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GB"/>
              <a:t>Click to edit Master title style</a:t>
            </a:r>
            <a:endParaRPr lang="en-AU"/>
          </a:p>
        </p:txBody>
      </p:sp>
      <p:sp>
        <p:nvSpPr>
          <p:cNvPr id="3" name="Content Placeholder 2"/>
          <p:cNvSpPr>
            <a:spLocks noGrp="1"/>
          </p:cNvSpPr>
          <p:nvPr>
            <p:ph sz="half" idx="1"/>
          </p:nvPr>
        </p:nvSpPr>
        <p:spPr>
          <a:xfrm>
            <a:off x="658814" y="1592263"/>
            <a:ext cx="3205161" cy="4321175"/>
          </a:xfrm>
        </p:spPr>
        <p:txBody>
          <a:bodyPr/>
          <a:lstStyle>
            <a:lvl1pPr>
              <a:defRPr>
                <a:solidFill>
                  <a:schemeClr val="accent2"/>
                </a:solidFill>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9" name="Content Placeholder 8"/>
          <p:cNvSpPr>
            <a:spLocks noGrp="1"/>
          </p:cNvSpPr>
          <p:nvPr>
            <p:ph sz="quarter" idx="13"/>
          </p:nvPr>
        </p:nvSpPr>
        <p:spPr>
          <a:xfrm>
            <a:off x="4511675" y="1592263"/>
            <a:ext cx="3168650" cy="4321175"/>
          </a:xfrm>
        </p:spPr>
        <p:txBody>
          <a:bodyPr/>
          <a:lstStyle>
            <a:lvl1pPr>
              <a:defRPr>
                <a:solidFill>
                  <a:schemeClr val="accent2"/>
                </a:solidFill>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p:cNvSpPr>
            <a:spLocks noGrp="1"/>
          </p:cNvSpPr>
          <p:nvPr>
            <p:ph sz="half" idx="2"/>
          </p:nvPr>
        </p:nvSpPr>
        <p:spPr>
          <a:xfrm>
            <a:off x="8328025" y="1592263"/>
            <a:ext cx="3205161" cy="4321175"/>
          </a:xfrm>
        </p:spPr>
        <p:txBody>
          <a:bodyPr/>
          <a:lstStyle>
            <a:lvl1pPr>
              <a:defRPr>
                <a:solidFill>
                  <a:schemeClr val="accent2"/>
                </a:solidFill>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Slide Number Placeholder 6">
            <a:extLst>
              <a:ext uri="{C183D7F6-B498-43B3-948B-1728B52AA6E4}">
                <adec:decorative xmlns:adec="http://schemas.microsoft.com/office/drawing/2017/decorative" val="1"/>
              </a:ext>
            </a:extLst>
          </p:cNvPr>
          <p:cNvSpPr>
            <a:spLocks noGrp="1"/>
          </p:cNvSpPr>
          <p:nvPr>
            <p:ph type="sldNum" sz="quarter" idx="12"/>
          </p:nvPr>
        </p:nvSpPr>
        <p:spPr>
          <a:xfrm>
            <a:off x="11099800" y="6157230"/>
            <a:ext cx="433388" cy="236524"/>
          </a:xfrm>
          <a:prstGeom prst="rect">
            <a:avLst/>
          </a:prstGeom>
        </p:spPr>
        <p:txBody>
          <a:bodyPr/>
          <a:lstStyle/>
          <a:p>
            <a:fld id="{C0C62918-07B2-4CAA-831C-DB090AA27E57}" type="slidenum">
              <a:rPr lang="en-AU" smtClean="0"/>
              <a:t>‹#›</a:t>
            </a:fld>
            <a:endParaRPr lang="en-AU"/>
          </a:p>
        </p:txBody>
      </p:sp>
    </p:spTree>
    <p:extLst>
      <p:ext uri="{BB962C8B-B14F-4D97-AF65-F5344CB8AC3E}">
        <p14:creationId xmlns:p14="http://schemas.microsoft.com/office/powerpoint/2010/main" val="2206150139"/>
      </p:ext>
    </p:extLst>
  </p:cSld>
  <p:clrMapOvr>
    <a:masterClrMapping/>
  </p:clrMapOvr>
  <p:extLst>
    <p:ext uri="{DCECCB84-F9BA-43D5-87BE-67443E8EF086}">
      <p15:sldGuideLst xmlns:p15="http://schemas.microsoft.com/office/powerpoint/2012/main">
        <p15:guide id="1" pos="2842" userDrawn="1">
          <p15:clr>
            <a:srgbClr val="FBAE40"/>
          </p15:clr>
        </p15:guide>
        <p15:guide id="2" pos="2434" userDrawn="1">
          <p15:clr>
            <a:srgbClr val="FBAE40"/>
          </p15:clr>
        </p15:guide>
        <p15:guide id="3" pos="4838" userDrawn="1">
          <p15:clr>
            <a:srgbClr val="FBAE40"/>
          </p15:clr>
        </p15:guide>
        <p15:guide id="4" pos="524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GB"/>
              <a:t>Click to edit Master title style</a:t>
            </a:r>
            <a:endParaRPr lang="en-AU"/>
          </a:p>
        </p:txBody>
      </p:sp>
      <p:sp>
        <p:nvSpPr>
          <p:cNvPr id="3" name="Content Placeholder 2"/>
          <p:cNvSpPr>
            <a:spLocks noGrp="1"/>
          </p:cNvSpPr>
          <p:nvPr>
            <p:ph idx="1"/>
          </p:nvPr>
        </p:nvSpPr>
        <p:spPr/>
        <p:txBody>
          <a:bodyPr/>
          <a:lstStyle>
            <a:lvl1pPr>
              <a:defRPr>
                <a:solidFill>
                  <a:schemeClr val="accent2"/>
                </a:solidFill>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a:xfrm>
            <a:off x="11099800" y="6157230"/>
            <a:ext cx="433388" cy="236524"/>
          </a:xfrm>
          <a:prstGeom prst="rect">
            <a:avLst/>
          </a:prstGeom>
        </p:spPr>
        <p:txBody>
          <a:bodyPr/>
          <a:lstStyle/>
          <a:p>
            <a:fld id="{C0C62918-07B2-4CAA-831C-DB090AA27E57}" type="slidenum">
              <a:rPr lang="en-AU" smtClean="0"/>
              <a:t>‹#›</a:t>
            </a:fld>
            <a:endParaRPr lang="en-AU"/>
          </a:p>
        </p:txBody>
      </p:sp>
    </p:spTree>
    <p:extLst>
      <p:ext uri="{BB962C8B-B14F-4D97-AF65-F5344CB8AC3E}">
        <p14:creationId xmlns:p14="http://schemas.microsoft.com/office/powerpoint/2010/main" val="713933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16"/>
          <a:srcRect/>
          <a:stretch/>
        </p:blipFill>
        <p:spPr>
          <a:xfrm>
            <a:off x="0" y="5435600"/>
            <a:ext cx="12192000" cy="1422401"/>
          </a:xfrm>
          <a:prstGeom prst="rect">
            <a:avLst/>
          </a:prstGeom>
        </p:spPr>
      </p:pic>
      <p:sp>
        <p:nvSpPr>
          <p:cNvPr id="2" name="Title Placeholder 1"/>
          <p:cNvSpPr>
            <a:spLocks noGrp="1"/>
          </p:cNvSpPr>
          <p:nvPr>
            <p:ph type="title"/>
          </p:nvPr>
        </p:nvSpPr>
        <p:spPr>
          <a:xfrm>
            <a:off x="658813" y="657226"/>
            <a:ext cx="10874375" cy="806945"/>
          </a:xfrm>
          <a:prstGeom prst="rect">
            <a:avLst/>
          </a:prstGeom>
        </p:spPr>
        <p:txBody>
          <a:bodyPr vert="horz" lIns="0" tIns="0" rIns="0" bIns="0" rtlCol="0" anchor="t" anchorCtr="0">
            <a:normAutofit/>
          </a:bodyPr>
          <a:lstStyle/>
          <a:p>
            <a:r>
              <a:rPr lang="en-GB"/>
              <a:t>Click to edit Master title style</a:t>
            </a:r>
            <a:endParaRPr lang="en-AU"/>
          </a:p>
        </p:txBody>
      </p:sp>
      <p:sp>
        <p:nvSpPr>
          <p:cNvPr id="3" name="Text Placeholder 2"/>
          <p:cNvSpPr>
            <a:spLocks noGrp="1"/>
          </p:cNvSpPr>
          <p:nvPr>
            <p:ph type="body" idx="1"/>
          </p:nvPr>
        </p:nvSpPr>
        <p:spPr>
          <a:xfrm>
            <a:off x="658813" y="1592265"/>
            <a:ext cx="10874375" cy="4321174"/>
          </a:xfrm>
          <a:prstGeom prst="rect">
            <a:avLst/>
          </a:prstGeom>
        </p:spPr>
        <p:txBody>
          <a:bodyPr vert="horz" lIns="0" tIns="0" rIns="0" bIns="0" rtlCol="0" anchor="t" anchorCtr="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4"/>
          </p:nvPr>
        </p:nvSpPr>
        <p:spPr>
          <a:xfrm>
            <a:off x="11099800" y="6157230"/>
            <a:ext cx="433388" cy="236524"/>
          </a:xfrm>
          <a:prstGeom prst="rect">
            <a:avLst/>
          </a:prstGeom>
        </p:spPr>
        <p:txBody>
          <a:bodyPr vert="horz" lIns="0" tIns="0" rIns="0" bIns="0" rtlCol="0" anchor="t" anchorCtr="0"/>
          <a:lstStyle>
            <a:lvl1pPr algn="r">
              <a:defRPr sz="1000">
                <a:solidFill>
                  <a:schemeClr val="tx1"/>
                </a:solidFill>
              </a:defRPr>
            </a:lvl1pPr>
          </a:lstStyle>
          <a:p>
            <a:fld id="{C0C62918-07B2-4CAA-831C-DB090AA27E57}" type="slidenum">
              <a:rPr lang="en-AU" smtClean="0"/>
              <a:pPr/>
              <a:t>‹#›</a:t>
            </a:fld>
            <a:endParaRPr lang="en-AU"/>
          </a:p>
        </p:txBody>
      </p:sp>
    </p:spTree>
    <p:extLst>
      <p:ext uri="{BB962C8B-B14F-4D97-AF65-F5344CB8AC3E}">
        <p14:creationId xmlns:p14="http://schemas.microsoft.com/office/powerpoint/2010/main" val="3926554484"/>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1" r:id="rId3"/>
    <p:sldLayoutId id="2147483657" r:id="rId4"/>
    <p:sldLayoutId id="2147483660" r:id="rId5"/>
    <p:sldLayoutId id="2147483650" r:id="rId6"/>
    <p:sldLayoutId id="2147483652" r:id="rId7"/>
    <p:sldLayoutId id="2147483658" r:id="rId8"/>
    <p:sldLayoutId id="2147483662" r:id="rId9"/>
    <p:sldLayoutId id="2147483663" r:id="rId10"/>
    <p:sldLayoutId id="2147483659" r:id="rId11"/>
    <p:sldLayoutId id="2147483661" r:id="rId12"/>
    <p:sldLayoutId id="2147483664" r:id="rId13"/>
    <p:sldLayoutId id="2147483665" r:id="rId14"/>
  </p:sldLayoutIdLst>
  <p:hf hdr="0"/>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accent2"/>
          </a:solidFill>
          <a:latin typeface="+mn-lt"/>
          <a:ea typeface="+mn-ea"/>
          <a:cs typeface="+mn-cs"/>
        </a:defRPr>
      </a:lvl1pPr>
      <a:lvl2pPr marL="0" indent="0" algn="l" defTabSz="914400" rtl="0" eaLnBrk="1" latinLnBrk="0" hangingPunct="1">
        <a:lnSpc>
          <a:spcPct val="100000"/>
        </a:lnSpc>
        <a:spcBef>
          <a:spcPts val="900"/>
        </a:spcBef>
        <a:buFont typeface="Arial" panose="020B0604020202020204" pitchFamily="34" charset="0"/>
        <a:buNone/>
        <a:defRPr sz="1800" kern="1200">
          <a:solidFill>
            <a:schemeClr val="tx1"/>
          </a:solidFill>
          <a:latin typeface="+mn-lt"/>
          <a:ea typeface="+mn-ea"/>
          <a:cs typeface="+mn-cs"/>
        </a:defRPr>
      </a:lvl2pPr>
      <a:lvl3pPr marL="269875" indent="-269875"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9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021" userDrawn="1">
          <p15:clr>
            <a:srgbClr val="F26B43"/>
          </p15:clr>
        </p15:guide>
        <p15:guide id="2" orient="horz" pos="414" userDrawn="1">
          <p15:clr>
            <a:srgbClr val="F26B43"/>
          </p15:clr>
        </p15:guide>
        <p15:guide id="3" pos="3659" userDrawn="1">
          <p15:clr>
            <a:srgbClr val="F26B43"/>
          </p15:clr>
        </p15:guide>
        <p15:guide id="4" pos="415" userDrawn="1">
          <p15:clr>
            <a:srgbClr val="F26B43"/>
          </p15:clr>
        </p15:guide>
        <p15:guide id="5" pos="7265" userDrawn="1">
          <p15:clr>
            <a:srgbClr val="F26B43"/>
          </p15:clr>
        </p15:guide>
        <p15:guide id="6" orient="horz" pos="3906" userDrawn="1">
          <p15:clr>
            <a:srgbClr val="F26B43"/>
          </p15:clr>
        </p15:guide>
        <p15:guide id="7" orient="horz" pos="3725" userDrawn="1">
          <p15:clr>
            <a:srgbClr val="F26B43"/>
          </p15:clr>
        </p15:guide>
        <p15:guide id="8" orient="horz" pos="1003" userDrawn="1">
          <p15:clr>
            <a:srgbClr val="F26B43"/>
          </p15:clr>
        </p15:guide>
        <p15:guide id="9" pos="699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lang="en-US" b="0" dirty="0"/>
              <a:t>Regional Investment Readiness and Impact Fund </a:t>
            </a:r>
            <a:endParaRPr lang="en-AU" b="0" dirty="0"/>
          </a:p>
        </p:txBody>
      </p:sp>
      <p:sp>
        <p:nvSpPr>
          <p:cNvPr id="6" name="Subtitle 5"/>
          <p:cNvSpPr>
            <a:spLocks noGrp="1"/>
          </p:cNvSpPr>
          <p:nvPr>
            <p:ph type="subTitle" idx="1"/>
          </p:nvPr>
        </p:nvSpPr>
        <p:spPr/>
        <p:txBody>
          <a:bodyPr/>
          <a:lstStyle/>
          <a:p>
            <a:r>
              <a:rPr lang="en-US" dirty="0"/>
              <a:t>30 April 2026</a:t>
            </a:r>
            <a:endParaRPr lang="en-AU" dirty="0"/>
          </a:p>
        </p:txBody>
      </p:sp>
      <p:sp>
        <p:nvSpPr>
          <p:cNvPr id="7" name="Text Placeholder 6"/>
          <p:cNvSpPr>
            <a:spLocks noGrp="1"/>
          </p:cNvSpPr>
          <p:nvPr>
            <p:ph type="body" sz="quarter" idx="11"/>
          </p:nvPr>
        </p:nvSpPr>
        <p:spPr/>
        <p:txBody>
          <a:bodyPr>
            <a:normAutofit/>
          </a:bodyPr>
          <a:lstStyle/>
          <a:p>
            <a:r>
              <a:rPr lang="en-US" dirty="0"/>
              <a:t>Katrina Kawaljenko</a:t>
            </a:r>
          </a:p>
          <a:p>
            <a:endParaRPr lang="en-AU" dirty="0"/>
          </a:p>
        </p:txBody>
      </p:sp>
      <p:sp>
        <p:nvSpPr>
          <p:cNvPr id="4" name="TextBox 3">
            <a:extLst>
              <a:ext uri="{FF2B5EF4-FFF2-40B4-BE49-F238E27FC236}">
                <a16:creationId xmlns:a16="http://schemas.microsoft.com/office/drawing/2014/main" id="{3D109A40-F0C3-E48B-FF29-1C073CFF3D5B}"/>
              </a:ext>
            </a:extLst>
          </p:cNvPr>
          <p:cNvSpPr txBox="1"/>
          <p:nvPr/>
        </p:nvSpPr>
        <p:spPr>
          <a:xfrm flipH="1">
            <a:off x="5827865" y="2693389"/>
            <a:ext cx="1729073" cy="215444"/>
          </a:xfrm>
          <a:prstGeom prst="rect">
            <a:avLst/>
          </a:prstGeom>
          <a:solidFill>
            <a:schemeClr val="accent6"/>
          </a:solidFill>
        </p:spPr>
        <p:txBody>
          <a:bodyPr wrap="square" lIns="0" tIns="0" rIns="0" bIns="0" rtlCol="0">
            <a:spAutoFit/>
          </a:bodyPr>
          <a:lstStyle/>
          <a:p>
            <a:pPr>
              <a:spcBef>
                <a:spcPts val="900"/>
              </a:spcBef>
            </a:pPr>
            <a:r>
              <a:rPr lang="en-AU" sz="1400" b="1">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NORTHERN TERRITORY</a:t>
            </a:r>
            <a:endParaRPr lang="en-US" sz="1400" b="1">
              <a:solidFill>
                <a:schemeClr val="tx2"/>
              </a:solidFill>
            </a:endParaRPr>
          </a:p>
        </p:txBody>
      </p:sp>
    </p:spTree>
    <p:extLst>
      <p:ext uri="{BB962C8B-B14F-4D97-AF65-F5344CB8AC3E}">
        <p14:creationId xmlns:p14="http://schemas.microsoft.com/office/powerpoint/2010/main" val="928161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B51328-7DF2-60DF-3C3F-E8B150EB53B1}"/>
              </a:ext>
            </a:extLst>
          </p:cNvPr>
          <p:cNvSpPr>
            <a:spLocks noGrp="1"/>
          </p:cNvSpPr>
          <p:nvPr>
            <p:ph type="dt" sz="half" idx="10"/>
          </p:nvPr>
        </p:nvSpPr>
        <p:spPr/>
        <p:txBody>
          <a:bodyPr/>
          <a:lstStyle/>
          <a:p>
            <a:fld id="{DB0B1B85-1B4F-48BA-B1A3-33096B4EB9B5}" type="datetime1">
              <a:rPr lang="en-US" smtClean="0"/>
              <a:t>5/5/2026</a:t>
            </a:fld>
            <a:endParaRPr lang="en-US"/>
          </a:p>
        </p:txBody>
      </p:sp>
      <p:sp>
        <p:nvSpPr>
          <p:cNvPr id="3" name="Footer Placeholder 2">
            <a:extLst>
              <a:ext uri="{FF2B5EF4-FFF2-40B4-BE49-F238E27FC236}">
                <a16:creationId xmlns:a16="http://schemas.microsoft.com/office/drawing/2014/main" id="{0A864886-892E-90E6-1E3A-45DEB080F5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3CFF51-82BD-9348-F218-60FFD6A14085}"/>
              </a:ext>
            </a:extLst>
          </p:cNvPr>
          <p:cNvSpPr>
            <a:spLocks noGrp="1"/>
          </p:cNvSpPr>
          <p:nvPr>
            <p:ph type="sldNum" sz="quarter" idx="12"/>
          </p:nvPr>
        </p:nvSpPr>
        <p:spPr/>
        <p:txBody>
          <a:bodyPr/>
          <a:lstStyle/>
          <a:p>
            <a:fld id="{B6F15528-21DE-4FAA-801E-634DDDAF4B2B}" type="slidenum">
              <a:rPr lang="en-US" smtClean="0"/>
              <a:pPr/>
              <a:t>10</a:t>
            </a:fld>
            <a:endParaRPr lang="en-US"/>
          </a:p>
        </p:txBody>
      </p:sp>
      <p:pic>
        <p:nvPicPr>
          <p:cNvPr id="9" name="Picture 8">
            <a:extLst>
              <a:ext uri="{FF2B5EF4-FFF2-40B4-BE49-F238E27FC236}">
                <a16:creationId xmlns:a16="http://schemas.microsoft.com/office/drawing/2014/main" id="{009C10C3-9899-FCB0-1A72-9B7856419444}"/>
              </a:ext>
            </a:extLst>
          </p:cNvPr>
          <p:cNvPicPr>
            <a:picLocks noChangeAspect="1"/>
          </p:cNvPicPr>
          <p:nvPr/>
        </p:nvPicPr>
        <p:blipFill>
          <a:blip r:embed="rId3"/>
          <a:stretch>
            <a:fillRect/>
          </a:stretch>
        </p:blipFill>
        <p:spPr>
          <a:xfrm>
            <a:off x="3239" y="0"/>
            <a:ext cx="12185522" cy="6858000"/>
          </a:xfrm>
          <a:prstGeom prst="rect">
            <a:avLst/>
          </a:prstGeom>
        </p:spPr>
      </p:pic>
    </p:spTree>
    <p:extLst>
      <p:ext uri="{BB962C8B-B14F-4D97-AF65-F5344CB8AC3E}">
        <p14:creationId xmlns:p14="http://schemas.microsoft.com/office/powerpoint/2010/main" val="1185834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B9048A-4203-C081-EE73-6EA9A1A9D60B}"/>
              </a:ext>
            </a:extLst>
          </p:cNvPr>
          <p:cNvSpPr>
            <a:spLocks noGrp="1"/>
          </p:cNvSpPr>
          <p:nvPr>
            <p:ph type="dt" sz="half" idx="10"/>
          </p:nvPr>
        </p:nvSpPr>
        <p:spPr/>
        <p:txBody>
          <a:bodyPr/>
          <a:lstStyle/>
          <a:p>
            <a:fld id="{703FFF51-7DF6-4A65-8FBA-4B96F1D746DA}" type="datetime1">
              <a:rPr lang="en-US" smtClean="0"/>
              <a:t>5/5/2026</a:t>
            </a:fld>
            <a:endParaRPr lang="en-US"/>
          </a:p>
        </p:txBody>
      </p:sp>
      <p:sp>
        <p:nvSpPr>
          <p:cNvPr id="3" name="Footer Placeholder 2">
            <a:extLst>
              <a:ext uri="{FF2B5EF4-FFF2-40B4-BE49-F238E27FC236}">
                <a16:creationId xmlns:a16="http://schemas.microsoft.com/office/drawing/2014/main" id="{AC490137-E0F9-23CC-333B-0E0E4A0D74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4556DE-8A30-3B31-1284-3237C6422213}"/>
              </a:ext>
            </a:extLst>
          </p:cNvPr>
          <p:cNvSpPr>
            <a:spLocks noGrp="1"/>
          </p:cNvSpPr>
          <p:nvPr>
            <p:ph type="sldNum" sz="quarter" idx="12"/>
          </p:nvPr>
        </p:nvSpPr>
        <p:spPr/>
        <p:txBody>
          <a:bodyPr/>
          <a:lstStyle/>
          <a:p>
            <a:fld id="{B6F15528-21DE-4FAA-801E-634DDDAF4B2B}" type="slidenum">
              <a:rPr lang="en-US" smtClean="0"/>
              <a:pPr/>
              <a:t>11</a:t>
            </a:fld>
            <a:endParaRPr lang="en-US"/>
          </a:p>
        </p:txBody>
      </p:sp>
      <p:pic>
        <p:nvPicPr>
          <p:cNvPr id="6" name="Picture 5">
            <a:extLst>
              <a:ext uri="{FF2B5EF4-FFF2-40B4-BE49-F238E27FC236}">
                <a16:creationId xmlns:a16="http://schemas.microsoft.com/office/drawing/2014/main" id="{A39C05F6-6B12-94E5-2B1D-B77D48B2942E}"/>
              </a:ext>
            </a:extLst>
          </p:cNvPr>
          <p:cNvPicPr>
            <a:picLocks noChangeAspect="1"/>
          </p:cNvPicPr>
          <p:nvPr/>
        </p:nvPicPr>
        <p:blipFill>
          <a:blip r:embed="rId3"/>
          <a:stretch>
            <a:fillRect/>
          </a:stretch>
        </p:blipFill>
        <p:spPr>
          <a:xfrm>
            <a:off x="1488" y="0"/>
            <a:ext cx="12189023" cy="6858000"/>
          </a:xfrm>
          <a:prstGeom prst="rect">
            <a:avLst/>
          </a:prstGeom>
        </p:spPr>
      </p:pic>
    </p:spTree>
    <p:extLst>
      <p:ext uri="{BB962C8B-B14F-4D97-AF65-F5344CB8AC3E}">
        <p14:creationId xmlns:p14="http://schemas.microsoft.com/office/powerpoint/2010/main" val="43496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78621D-E8A9-D879-E2EB-01840C9CBE6D}"/>
              </a:ext>
            </a:extLst>
          </p:cNvPr>
          <p:cNvSpPr>
            <a:spLocks noGrp="1"/>
          </p:cNvSpPr>
          <p:nvPr>
            <p:ph type="dt" sz="half" idx="10"/>
          </p:nvPr>
        </p:nvSpPr>
        <p:spPr/>
        <p:txBody>
          <a:bodyPr/>
          <a:lstStyle/>
          <a:p>
            <a:fld id="{BEF526CE-AD71-4A28-95A1-E4B9DD5ABC6B}" type="datetime1">
              <a:rPr lang="en-US" smtClean="0"/>
              <a:t>5/5/2026</a:t>
            </a:fld>
            <a:endParaRPr lang="en-US"/>
          </a:p>
        </p:txBody>
      </p:sp>
      <p:sp>
        <p:nvSpPr>
          <p:cNvPr id="3" name="Footer Placeholder 2">
            <a:extLst>
              <a:ext uri="{FF2B5EF4-FFF2-40B4-BE49-F238E27FC236}">
                <a16:creationId xmlns:a16="http://schemas.microsoft.com/office/drawing/2014/main" id="{A4D2E7CE-527C-5729-13FA-E75E12C04E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B81937-D0B6-D732-A3FB-FC6509178757}"/>
              </a:ext>
            </a:extLst>
          </p:cNvPr>
          <p:cNvSpPr>
            <a:spLocks noGrp="1"/>
          </p:cNvSpPr>
          <p:nvPr>
            <p:ph type="sldNum" sz="quarter" idx="12"/>
          </p:nvPr>
        </p:nvSpPr>
        <p:spPr/>
        <p:txBody>
          <a:bodyPr/>
          <a:lstStyle/>
          <a:p>
            <a:fld id="{B6F15528-21DE-4FAA-801E-634DDDAF4B2B}" type="slidenum">
              <a:rPr lang="en-US" smtClean="0"/>
              <a:pPr/>
              <a:t>12</a:t>
            </a:fld>
            <a:endParaRPr lang="en-US"/>
          </a:p>
        </p:txBody>
      </p:sp>
      <p:pic>
        <p:nvPicPr>
          <p:cNvPr id="6" name="Picture 5">
            <a:extLst>
              <a:ext uri="{FF2B5EF4-FFF2-40B4-BE49-F238E27FC236}">
                <a16:creationId xmlns:a16="http://schemas.microsoft.com/office/drawing/2014/main" id="{DC31B75F-534F-EE02-D12B-6B7201F368A1}"/>
              </a:ext>
            </a:extLst>
          </p:cNvPr>
          <p:cNvPicPr>
            <a:picLocks noChangeAspect="1"/>
          </p:cNvPicPr>
          <p:nvPr/>
        </p:nvPicPr>
        <p:blipFill>
          <a:blip r:embed="rId3"/>
          <a:stretch>
            <a:fillRect/>
          </a:stretch>
        </p:blipFill>
        <p:spPr>
          <a:xfrm>
            <a:off x="0" y="26581"/>
            <a:ext cx="12192000" cy="6804837"/>
          </a:xfrm>
          <a:prstGeom prst="rect">
            <a:avLst/>
          </a:prstGeom>
        </p:spPr>
      </p:pic>
    </p:spTree>
    <p:extLst>
      <p:ext uri="{BB962C8B-B14F-4D97-AF65-F5344CB8AC3E}">
        <p14:creationId xmlns:p14="http://schemas.microsoft.com/office/powerpoint/2010/main" val="2141160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A78FFE-EA62-13A7-D104-65CD10A46855}"/>
              </a:ext>
            </a:extLst>
          </p:cNvPr>
          <p:cNvSpPr>
            <a:spLocks noGrp="1"/>
          </p:cNvSpPr>
          <p:nvPr>
            <p:ph type="dt" sz="half" idx="10"/>
          </p:nvPr>
        </p:nvSpPr>
        <p:spPr/>
        <p:txBody>
          <a:bodyPr/>
          <a:lstStyle/>
          <a:p>
            <a:fld id="{15851428-AB20-40B5-8FC9-FCA9F6A2F5A2}" type="datetime1">
              <a:rPr lang="en-US" smtClean="0"/>
              <a:t>5/5/2026</a:t>
            </a:fld>
            <a:endParaRPr lang="en-US"/>
          </a:p>
        </p:txBody>
      </p:sp>
      <p:sp>
        <p:nvSpPr>
          <p:cNvPr id="3" name="Footer Placeholder 2">
            <a:extLst>
              <a:ext uri="{FF2B5EF4-FFF2-40B4-BE49-F238E27FC236}">
                <a16:creationId xmlns:a16="http://schemas.microsoft.com/office/drawing/2014/main" id="{402F0C74-3AF5-6057-E1E8-F0C20BB2A9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36852C-B644-70A3-2AAD-5D8AF649FDAF}"/>
              </a:ext>
            </a:extLst>
          </p:cNvPr>
          <p:cNvSpPr>
            <a:spLocks noGrp="1"/>
          </p:cNvSpPr>
          <p:nvPr>
            <p:ph type="sldNum" sz="quarter" idx="12"/>
          </p:nvPr>
        </p:nvSpPr>
        <p:spPr/>
        <p:txBody>
          <a:bodyPr/>
          <a:lstStyle/>
          <a:p>
            <a:fld id="{B6F15528-21DE-4FAA-801E-634DDDAF4B2B}" type="slidenum">
              <a:rPr lang="en-US" smtClean="0"/>
              <a:pPr/>
              <a:t>13</a:t>
            </a:fld>
            <a:endParaRPr lang="en-US"/>
          </a:p>
        </p:txBody>
      </p:sp>
      <p:pic>
        <p:nvPicPr>
          <p:cNvPr id="6" name="Picture 5">
            <a:extLst>
              <a:ext uri="{FF2B5EF4-FFF2-40B4-BE49-F238E27FC236}">
                <a16:creationId xmlns:a16="http://schemas.microsoft.com/office/drawing/2014/main" id="{20986406-5370-E8AD-2FC0-3AAAE2C6827B}"/>
              </a:ext>
            </a:extLst>
          </p:cNvPr>
          <p:cNvPicPr>
            <a:picLocks noChangeAspect="1"/>
          </p:cNvPicPr>
          <p:nvPr/>
        </p:nvPicPr>
        <p:blipFill>
          <a:blip r:embed="rId3"/>
          <a:stretch>
            <a:fillRect/>
          </a:stretch>
        </p:blipFill>
        <p:spPr>
          <a:xfrm>
            <a:off x="1488" y="0"/>
            <a:ext cx="12189023" cy="6858000"/>
          </a:xfrm>
          <a:prstGeom prst="rect">
            <a:avLst/>
          </a:prstGeom>
        </p:spPr>
      </p:pic>
    </p:spTree>
    <p:extLst>
      <p:ext uri="{BB962C8B-B14F-4D97-AF65-F5344CB8AC3E}">
        <p14:creationId xmlns:p14="http://schemas.microsoft.com/office/powerpoint/2010/main" val="2327948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E20704-8D28-762C-D847-AF077CD40670}"/>
              </a:ext>
            </a:extLst>
          </p:cNvPr>
          <p:cNvSpPr>
            <a:spLocks noGrp="1"/>
          </p:cNvSpPr>
          <p:nvPr>
            <p:ph type="dt" sz="half" idx="10"/>
          </p:nvPr>
        </p:nvSpPr>
        <p:spPr/>
        <p:txBody>
          <a:bodyPr/>
          <a:lstStyle/>
          <a:p>
            <a:fld id="{DE200CDA-C4C1-4046-A846-D4DC0A8D9FDA}" type="datetime1">
              <a:rPr lang="en-US" smtClean="0"/>
              <a:t>5/5/2026</a:t>
            </a:fld>
            <a:endParaRPr lang="en-US"/>
          </a:p>
        </p:txBody>
      </p:sp>
      <p:sp>
        <p:nvSpPr>
          <p:cNvPr id="3" name="Footer Placeholder 2">
            <a:extLst>
              <a:ext uri="{FF2B5EF4-FFF2-40B4-BE49-F238E27FC236}">
                <a16:creationId xmlns:a16="http://schemas.microsoft.com/office/drawing/2014/main" id="{C2C5912E-353F-9F62-A2D7-A05A6E7468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F81610-94E7-E512-A7B7-9D72199C539D}"/>
              </a:ext>
            </a:extLst>
          </p:cNvPr>
          <p:cNvSpPr>
            <a:spLocks noGrp="1"/>
          </p:cNvSpPr>
          <p:nvPr>
            <p:ph type="sldNum" sz="quarter" idx="12"/>
          </p:nvPr>
        </p:nvSpPr>
        <p:spPr/>
        <p:txBody>
          <a:bodyPr/>
          <a:lstStyle/>
          <a:p>
            <a:fld id="{B6F15528-21DE-4FAA-801E-634DDDAF4B2B}" type="slidenum">
              <a:rPr lang="en-US" smtClean="0"/>
              <a:pPr/>
              <a:t>14</a:t>
            </a:fld>
            <a:endParaRPr lang="en-US"/>
          </a:p>
        </p:txBody>
      </p:sp>
      <p:pic>
        <p:nvPicPr>
          <p:cNvPr id="6" name="Picture 5">
            <a:extLst>
              <a:ext uri="{FF2B5EF4-FFF2-40B4-BE49-F238E27FC236}">
                <a16:creationId xmlns:a16="http://schemas.microsoft.com/office/drawing/2014/main" id="{52D47841-3FA9-7A2E-E9C4-966F30044EBB}"/>
              </a:ext>
            </a:extLst>
          </p:cNvPr>
          <p:cNvPicPr>
            <a:picLocks noChangeAspect="1"/>
          </p:cNvPicPr>
          <p:nvPr/>
        </p:nvPicPr>
        <p:blipFill>
          <a:blip r:embed="rId3"/>
          <a:stretch>
            <a:fillRect/>
          </a:stretch>
        </p:blipFill>
        <p:spPr>
          <a:xfrm>
            <a:off x="3239" y="0"/>
            <a:ext cx="12185522" cy="6858000"/>
          </a:xfrm>
          <a:prstGeom prst="rect">
            <a:avLst/>
          </a:prstGeom>
        </p:spPr>
      </p:pic>
    </p:spTree>
    <p:extLst>
      <p:ext uri="{BB962C8B-B14F-4D97-AF65-F5344CB8AC3E}">
        <p14:creationId xmlns:p14="http://schemas.microsoft.com/office/powerpoint/2010/main" val="2023992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25293-0E34-E4B6-E4D1-92551BEC2E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28640C-53D3-1497-FFC6-E08EAB9F9852}"/>
              </a:ext>
            </a:extLst>
          </p:cNvPr>
          <p:cNvSpPr>
            <a:spLocks noGrp="1"/>
          </p:cNvSpPr>
          <p:nvPr>
            <p:ph type="title"/>
          </p:nvPr>
        </p:nvSpPr>
        <p:spPr/>
        <p:txBody>
          <a:bodyPr>
            <a:noAutofit/>
          </a:bodyPr>
          <a:lstStyle/>
          <a:p>
            <a:pPr>
              <a:lnSpc>
                <a:spcPts val="3343"/>
              </a:lnSpc>
            </a:pPr>
            <a:r>
              <a:rPr lang="en-US" sz="3200" b="1" dirty="0">
                <a:solidFill>
                  <a:srgbClr val="002A5C"/>
                </a:solidFill>
                <a:latin typeface="Muli" pitchFamily="2" charset="77"/>
                <a:ea typeface="Inter Bold"/>
                <a:cs typeface="Inter Bold"/>
                <a:sym typeface="Inter Bold"/>
              </a:rPr>
              <a:t>Assessment Criteria and Weightings </a:t>
            </a:r>
            <a:endParaRPr lang="en-US" sz="3200" dirty="0">
              <a:latin typeface="Muli" pitchFamily="2" charset="77"/>
            </a:endParaRPr>
          </a:p>
        </p:txBody>
      </p:sp>
      <p:sp>
        <p:nvSpPr>
          <p:cNvPr id="10" name="Slide Number Placeholder 9">
            <a:extLst>
              <a:ext uri="{FF2B5EF4-FFF2-40B4-BE49-F238E27FC236}">
                <a16:creationId xmlns:a16="http://schemas.microsoft.com/office/drawing/2014/main" id="{4D64E169-2C81-A866-FCA7-645DDC3DB933}"/>
              </a:ext>
              <a:ext uri="{C183D7F6-B498-43B3-948B-1728B52AA6E4}">
                <adec:decorative xmlns:adec="http://schemas.microsoft.com/office/drawing/2017/decorative" val="1"/>
              </a:ext>
            </a:extLst>
          </p:cNvPr>
          <p:cNvSpPr>
            <a:spLocks noGrp="1"/>
          </p:cNvSpPr>
          <p:nvPr>
            <p:ph type="sldNum" sz="quarter" idx="12"/>
          </p:nvPr>
        </p:nvSpPr>
        <p:spPr/>
        <p:txBody>
          <a:bodyPr/>
          <a:lstStyle/>
          <a:p>
            <a:fld id="{C0C62918-07B2-4CAA-831C-DB090AA27E57}" type="slidenum">
              <a:rPr lang="en-AU" smtClean="0"/>
              <a:t>15</a:t>
            </a:fld>
            <a:endParaRPr lang="en-AU"/>
          </a:p>
        </p:txBody>
      </p:sp>
      <p:sp>
        <p:nvSpPr>
          <p:cNvPr id="6" name="AutoShape 3">
            <a:extLst>
              <a:ext uri="{FF2B5EF4-FFF2-40B4-BE49-F238E27FC236}">
                <a16:creationId xmlns:a16="http://schemas.microsoft.com/office/drawing/2014/main" id="{C13E028E-CB38-1F8F-95F3-EC249FF2ED80}"/>
              </a:ext>
            </a:extLst>
          </p:cNvPr>
          <p:cNvSpPr/>
          <p:nvPr/>
        </p:nvSpPr>
        <p:spPr>
          <a:xfrm flipV="1">
            <a:off x="620972" y="1186425"/>
            <a:ext cx="2504466" cy="8115"/>
          </a:xfrm>
          <a:prstGeom prst="line">
            <a:avLst/>
          </a:prstGeom>
          <a:ln w="47625" cap="flat">
            <a:solidFill>
              <a:srgbClr val="C1D72E"/>
            </a:solidFill>
            <a:prstDash val="solid"/>
            <a:headEnd type="none" w="sm" len="sm"/>
            <a:tailEnd type="none" w="sm" len="sm"/>
          </a:ln>
        </p:spPr>
        <p:txBody>
          <a:bodyPr/>
          <a:lstStyle/>
          <a:p>
            <a:endParaRPr lang="en-US" sz="1200"/>
          </a:p>
        </p:txBody>
      </p:sp>
      <p:pic>
        <p:nvPicPr>
          <p:cNvPr id="4" name="Picture 3">
            <a:extLst>
              <a:ext uri="{FF2B5EF4-FFF2-40B4-BE49-F238E27FC236}">
                <a16:creationId xmlns:a16="http://schemas.microsoft.com/office/drawing/2014/main" id="{BEBD3C91-A914-9D35-DF91-E4C43BF1FCDD}"/>
              </a:ext>
            </a:extLst>
          </p:cNvPr>
          <p:cNvPicPr>
            <a:picLocks noChangeAspect="1"/>
          </p:cNvPicPr>
          <p:nvPr/>
        </p:nvPicPr>
        <p:blipFill>
          <a:blip r:embed="rId3"/>
          <a:stretch>
            <a:fillRect/>
          </a:stretch>
        </p:blipFill>
        <p:spPr>
          <a:xfrm>
            <a:off x="1488" y="0"/>
            <a:ext cx="12189023" cy="6858000"/>
          </a:xfrm>
          <a:prstGeom prst="rect">
            <a:avLst/>
          </a:prstGeom>
        </p:spPr>
      </p:pic>
    </p:spTree>
    <p:extLst>
      <p:ext uri="{BB962C8B-B14F-4D97-AF65-F5344CB8AC3E}">
        <p14:creationId xmlns:p14="http://schemas.microsoft.com/office/powerpoint/2010/main" val="2367176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AEC4CF-D823-99C2-F05D-26C52C5F9389}"/>
              </a:ext>
            </a:extLst>
          </p:cNvPr>
          <p:cNvSpPr>
            <a:spLocks noGrp="1"/>
          </p:cNvSpPr>
          <p:nvPr>
            <p:ph type="dt" sz="half" idx="10"/>
          </p:nvPr>
        </p:nvSpPr>
        <p:spPr/>
        <p:txBody>
          <a:bodyPr/>
          <a:lstStyle/>
          <a:p>
            <a:fld id="{B228F97A-0274-4D57-A634-CFB6A11F3092}" type="datetime1">
              <a:rPr lang="en-US" smtClean="0"/>
              <a:t>5/5/2026</a:t>
            </a:fld>
            <a:endParaRPr lang="en-US"/>
          </a:p>
        </p:txBody>
      </p:sp>
      <p:sp>
        <p:nvSpPr>
          <p:cNvPr id="3" name="Footer Placeholder 2">
            <a:extLst>
              <a:ext uri="{FF2B5EF4-FFF2-40B4-BE49-F238E27FC236}">
                <a16:creationId xmlns:a16="http://schemas.microsoft.com/office/drawing/2014/main" id="{541E1440-5A71-6E5E-4F4A-C8F1C7D6FB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481108-4263-7D8B-1345-F9FE128C1990}"/>
              </a:ext>
            </a:extLst>
          </p:cNvPr>
          <p:cNvSpPr>
            <a:spLocks noGrp="1"/>
          </p:cNvSpPr>
          <p:nvPr>
            <p:ph type="sldNum" sz="quarter" idx="12"/>
          </p:nvPr>
        </p:nvSpPr>
        <p:spPr/>
        <p:txBody>
          <a:bodyPr/>
          <a:lstStyle/>
          <a:p>
            <a:fld id="{B6F15528-21DE-4FAA-801E-634DDDAF4B2B}" type="slidenum">
              <a:rPr lang="en-US" smtClean="0"/>
              <a:pPr/>
              <a:t>16</a:t>
            </a:fld>
            <a:endParaRPr lang="en-US"/>
          </a:p>
        </p:txBody>
      </p:sp>
      <p:sp>
        <p:nvSpPr>
          <p:cNvPr id="7" name="AutoShape 2" descr="Corporate grant agreement infographic design">
            <a:extLst>
              <a:ext uri="{FF2B5EF4-FFF2-40B4-BE49-F238E27FC236}">
                <a16:creationId xmlns:a16="http://schemas.microsoft.com/office/drawing/2014/main" id="{612F0DA8-7982-48E7-E8BA-79921DE36DB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8" name="AutoShape 4" descr="Corporate grant agreement infographic design">
            <a:extLst>
              <a:ext uri="{FF2B5EF4-FFF2-40B4-BE49-F238E27FC236}">
                <a16:creationId xmlns:a16="http://schemas.microsoft.com/office/drawing/2014/main" id="{9BFCFDB0-E214-AE1A-6BD3-96C6ADF7975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6" name="Picture 5">
            <a:extLst>
              <a:ext uri="{FF2B5EF4-FFF2-40B4-BE49-F238E27FC236}">
                <a16:creationId xmlns:a16="http://schemas.microsoft.com/office/drawing/2014/main" id="{07BF22D7-3B66-389D-56C4-EACC90914D2B}"/>
              </a:ext>
            </a:extLst>
          </p:cNvPr>
          <p:cNvPicPr>
            <a:picLocks noChangeAspect="1"/>
          </p:cNvPicPr>
          <p:nvPr/>
        </p:nvPicPr>
        <p:blipFill>
          <a:blip r:embed="rId3"/>
          <a:stretch>
            <a:fillRect/>
          </a:stretch>
        </p:blipFill>
        <p:spPr>
          <a:xfrm>
            <a:off x="3239" y="0"/>
            <a:ext cx="12185522" cy="6858000"/>
          </a:xfrm>
          <a:prstGeom prst="rect">
            <a:avLst/>
          </a:prstGeom>
        </p:spPr>
      </p:pic>
    </p:spTree>
    <p:extLst>
      <p:ext uri="{BB962C8B-B14F-4D97-AF65-F5344CB8AC3E}">
        <p14:creationId xmlns:p14="http://schemas.microsoft.com/office/powerpoint/2010/main" val="158816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6440BE-698D-A364-6539-E438D35585CC}"/>
              </a:ext>
            </a:extLst>
          </p:cNvPr>
          <p:cNvSpPr>
            <a:spLocks noGrp="1"/>
          </p:cNvSpPr>
          <p:nvPr>
            <p:ph type="dt" sz="half" idx="10"/>
          </p:nvPr>
        </p:nvSpPr>
        <p:spPr/>
        <p:txBody>
          <a:bodyPr/>
          <a:lstStyle/>
          <a:p>
            <a:fld id="{BF991DF4-3796-4BB3-9AD9-12718619CE8B}" type="datetime1">
              <a:rPr lang="en-US" smtClean="0"/>
              <a:t>5/5/2026</a:t>
            </a:fld>
            <a:endParaRPr lang="en-US"/>
          </a:p>
        </p:txBody>
      </p:sp>
      <p:sp>
        <p:nvSpPr>
          <p:cNvPr id="3" name="Footer Placeholder 2">
            <a:extLst>
              <a:ext uri="{FF2B5EF4-FFF2-40B4-BE49-F238E27FC236}">
                <a16:creationId xmlns:a16="http://schemas.microsoft.com/office/drawing/2014/main" id="{1735E30B-5171-6295-62B3-6B077CA638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E1EB33-53CC-A340-9ADC-73E0C5963343}"/>
              </a:ext>
            </a:extLst>
          </p:cNvPr>
          <p:cNvSpPr>
            <a:spLocks noGrp="1"/>
          </p:cNvSpPr>
          <p:nvPr>
            <p:ph type="sldNum" sz="quarter" idx="12"/>
          </p:nvPr>
        </p:nvSpPr>
        <p:spPr/>
        <p:txBody>
          <a:bodyPr/>
          <a:lstStyle/>
          <a:p>
            <a:fld id="{B6F15528-21DE-4FAA-801E-634DDDAF4B2B}" type="slidenum">
              <a:rPr lang="en-US" smtClean="0"/>
              <a:pPr/>
              <a:t>17</a:t>
            </a:fld>
            <a:endParaRPr lang="en-US"/>
          </a:p>
        </p:txBody>
      </p:sp>
      <p:pic>
        <p:nvPicPr>
          <p:cNvPr id="6" name="Picture 5">
            <a:extLst>
              <a:ext uri="{FF2B5EF4-FFF2-40B4-BE49-F238E27FC236}">
                <a16:creationId xmlns:a16="http://schemas.microsoft.com/office/drawing/2014/main" id="{91451770-003E-9249-2AFD-D4D81EB20444}"/>
              </a:ext>
            </a:extLst>
          </p:cNvPr>
          <p:cNvPicPr>
            <a:picLocks noChangeAspect="1"/>
          </p:cNvPicPr>
          <p:nvPr/>
        </p:nvPicPr>
        <p:blipFill>
          <a:blip r:embed="rId3"/>
          <a:stretch>
            <a:fillRect/>
          </a:stretch>
        </p:blipFill>
        <p:spPr>
          <a:xfrm>
            <a:off x="0" y="26581"/>
            <a:ext cx="12192000" cy="6804837"/>
          </a:xfrm>
          <a:prstGeom prst="rect">
            <a:avLst/>
          </a:prstGeom>
        </p:spPr>
      </p:pic>
    </p:spTree>
    <p:extLst>
      <p:ext uri="{BB962C8B-B14F-4D97-AF65-F5344CB8AC3E}">
        <p14:creationId xmlns:p14="http://schemas.microsoft.com/office/powerpoint/2010/main" val="1461888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E8FED4-1CFC-432C-92DB-9C2723F4D54E}"/>
              </a:ext>
            </a:extLst>
          </p:cNvPr>
          <p:cNvSpPr>
            <a:spLocks noGrp="1"/>
          </p:cNvSpPr>
          <p:nvPr>
            <p:ph type="dt" sz="half" idx="10"/>
          </p:nvPr>
        </p:nvSpPr>
        <p:spPr/>
        <p:txBody>
          <a:bodyPr/>
          <a:lstStyle/>
          <a:p>
            <a:fld id="{8273106D-E3DB-422A-8033-3264A3699C09}" type="datetime1">
              <a:rPr lang="en-US" smtClean="0"/>
              <a:t>5/5/2026</a:t>
            </a:fld>
            <a:endParaRPr lang="en-US"/>
          </a:p>
        </p:txBody>
      </p:sp>
      <p:sp>
        <p:nvSpPr>
          <p:cNvPr id="3" name="Footer Placeholder 2">
            <a:extLst>
              <a:ext uri="{FF2B5EF4-FFF2-40B4-BE49-F238E27FC236}">
                <a16:creationId xmlns:a16="http://schemas.microsoft.com/office/drawing/2014/main" id="{723A9A3D-FD49-4CC0-7430-21A541D54E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B24D99-3621-292D-5391-E17EC434878A}"/>
              </a:ext>
            </a:extLst>
          </p:cNvPr>
          <p:cNvSpPr>
            <a:spLocks noGrp="1"/>
          </p:cNvSpPr>
          <p:nvPr>
            <p:ph type="sldNum" sz="quarter" idx="12"/>
          </p:nvPr>
        </p:nvSpPr>
        <p:spPr/>
        <p:txBody>
          <a:bodyPr/>
          <a:lstStyle/>
          <a:p>
            <a:fld id="{B6F15528-21DE-4FAA-801E-634DDDAF4B2B}" type="slidenum">
              <a:rPr lang="en-US" smtClean="0"/>
              <a:pPr/>
              <a:t>18</a:t>
            </a:fld>
            <a:endParaRPr lang="en-US"/>
          </a:p>
        </p:txBody>
      </p:sp>
      <p:pic>
        <p:nvPicPr>
          <p:cNvPr id="8" name="Picture 7">
            <a:extLst>
              <a:ext uri="{FF2B5EF4-FFF2-40B4-BE49-F238E27FC236}">
                <a16:creationId xmlns:a16="http://schemas.microsoft.com/office/drawing/2014/main" id="{34B9A4EB-F30E-8B8C-49C2-776E37C65474}"/>
              </a:ext>
            </a:extLst>
          </p:cNvPr>
          <p:cNvPicPr>
            <a:picLocks noChangeAspect="1"/>
          </p:cNvPicPr>
          <p:nvPr/>
        </p:nvPicPr>
        <p:blipFill>
          <a:blip r:embed="rId3"/>
          <a:stretch>
            <a:fillRect/>
          </a:stretch>
        </p:blipFill>
        <p:spPr>
          <a:xfrm>
            <a:off x="0" y="26581"/>
            <a:ext cx="12192000" cy="6804837"/>
          </a:xfrm>
          <a:prstGeom prst="rect">
            <a:avLst/>
          </a:prstGeom>
        </p:spPr>
      </p:pic>
    </p:spTree>
    <p:extLst>
      <p:ext uri="{BB962C8B-B14F-4D97-AF65-F5344CB8AC3E}">
        <p14:creationId xmlns:p14="http://schemas.microsoft.com/office/powerpoint/2010/main" val="2658127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2FC1C9-A075-A0A2-0BA8-32238A4DA988}"/>
              </a:ext>
            </a:extLst>
          </p:cNvPr>
          <p:cNvSpPr>
            <a:spLocks noGrp="1"/>
          </p:cNvSpPr>
          <p:nvPr>
            <p:ph type="dt" sz="half" idx="10"/>
          </p:nvPr>
        </p:nvSpPr>
        <p:spPr/>
        <p:txBody>
          <a:bodyPr/>
          <a:lstStyle/>
          <a:p>
            <a:fld id="{5321B7E8-8101-424B-901D-66F522910AA8}" type="datetime1">
              <a:rPr lang="en-US" smtClean="0"/>
              <a:t>5/5/2026</a:t>
            </a:fld>
            <a:endParaRPr lang="en-US"/>
          </a:p>
        </p:txBody>
      </p:sp>
      <p:sp>
        <p:nvSpPr>
          <p:cNvPr id="3" name="Footer Placeholder 2">
            <a:extLst>
              <a:ext uri="{FF2B5EF4-FFF2-40B4-BE49-F238E27FC236}">
                <a16:creationId xmlns:a16="http://schemas.microsoft.com/office/drawing/2014/main" id="{58F2CF51-DB13-3B01-90DB-A698D6C218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63DDC2-1FC0-8FF7-01C8-4FC16A407CD4}"/>
              </a:ext>
            </a:extLst>
          </p:cNvPr>
          <p:cNvSpPr>
            <a:spLocks noGrp="1"/>
          </p:cNvSpPr>
          <p:nvPr>
            <p:ph type="sldNum" sz="quarter" idx="12"/>
          </p:nvPr>
        </p:nvSpPr>
        <p:spPr/>
        <p:txBody>
          <a:bodyPr/>
          <a:lstStyle/>
          <a:p>
            <a:fld id="{B6F15528-21DE-4FAA-801E-634DDDAF4B2B}" type="slidenum">
              <a:rPr lang="en-US" smtClean="0"/>
              <a:pPr/>
              <a:t>19</a:t>
            </a:fld>
            <a:endParaRPr lang="en-US"/>
          </a:p>
        </p:txBody>
      </p:sp>
      <p:pic>
        <p:nvPicPr>
          <p:cNvPr id="6" name="Picture 5">
            <a:extLst>
              <a:ext uri="{FF2B5EF4-FFF2-40B4-BE49-F238E27FC236}">
                <a16:creationId xmlns:a16="http://schemas.microsoft.com/office/drawing/2014/main" id="{31F7D61A-E114-CC65-F4C2-4AAEA80A64E9}"/>
              </a:ext>
            </a:extLst>
          </p:cNvPr>
          <p:cNvPicPr>
            <a:picLocks noChangeAspect="1"/>
          </p:cNvPicPr>
          <p:nvPr/>
        </p:nvPicPr>
        <p:blipFill>
          <a:blip r:embed="rId2"/>
          <a:stretch>
            <a:fillRect/>
          </a:stretch>
        </p:blipFill>
        <p:spPr>
          <a:xfrm>
            <a:off x="3239" y="0"/>
            <a:ext cx="12185522" cy="6858000"/>
          </a:xfrm>
          <a:prstGeom prst="rect">
            <a:avLst/>
          </a:prstGeom>
        </p:spPr>
      </p:pic>
    </p:spTree>
    <p:extLst>
      <p:ext uri="{BB962C8B-B14F-4D97-AF65-F5344CB8AC3E}">
        <p14:creationId xmlns:p14="http://schemas.microsoft.com/office/powerpoint/2010/main" val="2743991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63E0F0-BE9F-5379-D423-19EDE60C0B4A}"/>
              </a:ext>
            </a:extLst>
          </p:cNvPr>
          <p:cNvSpPr>
            <a:spLocks noGrp="1"/>
          </p:cNvSpPr>
          <p:nvPr>
            <p:ph type="dt" sz="half" idx="10"/>
          </p:nvPr>
        </p:nvSpPr>
        <p:spPr/>
        <p:txBody>
          <a:bodyPr/>
          <a:lstStyle/>
          <a:p>
            <a:fld id="{8219FE68-B876-43AA-AC2C-24F8766292D4}" type="datetime1">
              <a:rPr lang="en-US" smtClean="0"/>
              <a:t>5/5/2026</a:t>
            </a:fld>
            <a:endParaRPr lang="en-US"/>
          </a:p>
        </p:txBody>
      </p:sp>
      <p:sp>
        <p:nvSpPr>
          <p:cNvPr id="3" name="Footer Placeholder 2">
            <a:extLst>
              <a:ext uri="{FF2B5EF4-FFF2-40B4-BE49-F238E27FC236}">
                <a16:creationId xmlns:a16="http://schemas.microsoft.com/office/drawing/2014/main" id="{56D8C7EA-351B-3708-9BE2-11CA370AED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55CD35-CEDB-5CC8-D29B-7F2A4D46A4CD}"/>
              </a:ext>
            </a:extLst>
          </p:cNvPr>
          <p:cNvSpPr>
            <a:spLocks noGrp="1"/>
          </p:cNvSpPr>
          <p:nvPr>
            <p:ph type="sldNum" sz="quarter" idx="12"/>
          </p:nvPr>
        </p:nvSpPr>
        <p:spPr/>
        <p:txBody>
          <a:bodyPr/>
          <a:lstStyle/>
          <a:p>
            <a:fld id="{B6F15528-21DE-4FAA-801E-634DDDAF4B2B}" type="slidenum">
              <a:rPr lang="en-US" smtClean="0"/>
              <a:pPr/>
              <a:t>2</a:t>
            </a:fld>
            <a:endParaRPr lang="en-US"/>
          </a:p>
        </p:txBody>
      </p:sp>
      <p:pic>
        <p:nvPicPr>
          <p:cNvPr id="8" name="Picture 7">
            <a:extLst>
              <a:ext uri="{FF2B5EF4-FFF2-40B4-BE49-F238E27FC236}">
                <a16:creationId xmlns:a16="http://schemas.microsoft.com/office/drawing/2014/main" id="{D0FB9BCD-3247-7B09-1E6F-59252265504B}"/>
              </a:ext>
            </a:extLst>
          </p:cNvPr>
          <p:cNvPicPr>
            <a:picLocks noChangeAspect="1"/>
          </p:cNvPicPr>
          <p:nvPr/>
        </p:nvPicPr>
        <p:blipFill>
          <a:blip r:embed="rId3"/>
          <a:stretch>
            <a:fillRect/>
          </a:stretch>
        </p:blipFill>
        <p:spPr>
          <a:xfrm>
            <a:off x="1488" y="0"/>
            <a:ext cx="12189023" cy="6858000"/>
          </a:xfrm>
          <a:prstGeom prst="rect">
            <a:avLst/>
          </a:prstGeom>
        </p:spPr>
      </p:pic>
    </p:spTree>
    <p:extLst>
      <p:ext uri="{BB962C8B-B14F-4D97-AF65-F5344CB8AC3E}">
        <p14:creationId xmlns:p14="http://schemas.microsoft.com/office/powerpoint/2010/main" val="355960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8E763-FF64-9091-EDE6-F915515710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E0CE05-9195-69F1-AA00-1F7E08DCAD85}"/>
              </a:ext>
            </a:extLst>
          </p:cNvPr>
          <p:cNvSpPr>
            <a:spLocks noGrp="1"/>
          </p:cNvSpPr>
          <p:nvPr>
            <p:ph type="title"/>
          </p:nvPr>
        </p:nvSpPr>
        <p:spPr/>
        <p:txBody>
          <a:bodyPr>
            <a:noAutofit/>
          </a:bodyPr>
          <a:lstStyle/>
          <a:p>
            <a:pPr>
              <a:lnSpc>
                <a:spcPts val="3343"/>
              </a:lnSpc>
            </a:pPr>
            <a:r>
              <a:rPr lang="en-US" sz="3200" b="1" dirty="0">
                <a:solidFill>
                  <a:srgbClr val="002A5C"/>
                </a:solidFill>
                <a:latin typeface="Muli" pitchFamily="2" charset="77"/>
                <a:ea typeface="Inter Bold"/>
                <a:cs typeface="Inter Bold"/>
                <a:sym typeface="Inter Bold"/>
              </a:rPr>
              <a:t>How does RDA NT deliver? </a:t>
            </a:r>
            <a:endParaRPr lang="en-US" sz="3200" dirty="0">
              <a:latin typeface="Muli" pitchFamily="2" charset="77"/>
            </a:endParaRPr>
          </a:p>
        </p:txBody>
      </p:sp>
      <p:sp>
        <p:nvSpPr>
          <p:cNvPr id="10" name="Slide Number Placeholder 9">
            <a:extLst>
              <a:ext uri="{FF2B5EF4-FFF2-40B4-BE49-F238E27FC236}">
                <a16:creationId xmlns:a16="http://schemas.microsoft.com/office/drawing/2014/main" id="{DBE206B3-0D23-0614-2621-14F04EA7058A}"/>
              </a:ext>
              <a:ext uri="{C183D7F6-B498-43B3-948B-1728B52AA6E4}">
                <adec:decorative xmlns:adec="http://schemas.microsoft.com/office/drawing/2017/decorative" val="1"/>
              </a:ext>
            </a:extLst>
          </p:cNvPr>
          <p:cNvSpPr>
            <a:spLocks noGrp="1"/>
          </p:cNvSpPr>
          <p:nvPr>
            <p:ph type="sldNum" sz="quarter" idx="12"/>
          </p:nvPr>
        </p:nvSpPr>
        <p:spPr/>
        <p:txBody>
          <a:bodyPr/>
          <a:lstStyle/>
          <a:p>
            <a:fld id="{C0C62918-07B2-4CAA-831C-DB090AA27E57}" type="slidenum">
              <a:rPr lang="en-AU" smtClean="0"/>
              <a:t>3</a:t>
            </a:fld>
            <a:endParaRPr lang="en-AU"/>
          </a:p>
        </p:txBody>
      </p:sp>
      <p:sp>
        <p:nvSpPr>
          <p:cNvPr id="6" name="AutoShape 3">
            <a:extLst>
              <a:ext uri="{FF2B5EF4-FFF2-40B4-BE49-F238E27FC236}">
                <a16:creationId xmlns:a16="http://schemas.microsoft.com/office/drawing/2014/main" id="{BA247CBB-62FD-188A-5194-590E93A97E45}"/>
              </a:ext>
            </a:extLst>
          </p:cNvPr>
          <p:cNvSpPr/>
          <p:nvPr/>
        </p:nvSpPr>
        <p:spPr>
          <a:xfrm flipV="1">
            <a:off x="620972" y="1186425"/>
            <a:ext cx="2504466" cy="8115"/>
          </a:xfrm>
          <a:prstGeom prst="line">
            <a:avLst/>
          </a:prstGeom>
          <a:ln w="47625" cap="flat">
            <a:solidFill>
              <a:srgbClr val="C1D72E"/>
            </a:solidFill>
            <a:prstDash val="solid"/>
            <a:headEnd type="none" w="sm" len="sm"/>
            <a:tailEnd type="none" w="sm" len="sm"/>
          </a:ln>
        </p:spPr>
        <p:txBody>
          <a:bodyPr/>
          <a:lstStyle/>
          <a:p>
            <a:endParaRPr lang="en-US" sz="1200"/>
          </a:p>
        </p:txBody>
      </p:sp>
      <p:pic>
        <p:nvPicPr>
          <p:cNvPr id="8" name="Picture 7">
            <a:extLst>
              <a:ext uri="{FF2B5EF4-FFF2-40B4-BE49-F238E27FC236}">
                <a16:creationId xmlns:a16="http://schemas.microsoft.com/office/drawing/2014/main" id="{4E65D21B-AB10-8F58-4B24-2F9128B419FD}"/>
              </a:ext>
            </a:extLst>
          </p:cNvPr>
          <p:cNvPicPr>
            <a:picLocks noChangeAspect="1"/>
          </p:cNvPicPr>
          <p:nvPr/>
        </p:nvPicPr>
        <p:blipFill>
          <a:blip r:embed="rId3"/>
          <a:stretch>
            <a:fillRect/>
          </a:stretch>
        </p:blipFill>
        <p:spPr>
          <a:xfrm>
            <a:off x="89259" y="1993370"/>
            <a:ext cx="11533188" cy="3083924"/>
          </a:xfrm>
          <a:prstGeom prst="rect">
            <a:avLst/>
          </a:prstGeom>
        </p:spPr>
      </p:pic>
      <p:pic>
        <p:nvPicPr>
          <p:cNvPr id="1026" name="Picture 2" descr="How RDA NT delivers in dark slide style">
            <a:extLst>
              <a:ext uri="{FF2B5EF4-FFF2-40B4-BE49-F238E27FC236}">
                <a16:creationId xmlns:a16="http://schemas.microsoft.com/office/drawing/2014/main" id="{6841502D-4C4F-91D9-9F89-BDBB5725AF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400"/>
            <a:ext cx="12192000" cy="6805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607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19D7DB-AE00-B07E-6F75-72870C30599F}"/>
              </a:ext>
            </a:extLst>
          </p:cNvPr>
          <p:cNvSpPr>
            <a:spLocks noGrp="1"/>
          </p:cNvSpPr>
          <p:nvPr>
            <p:ph type="dt" sz="half" idx="10"/>
          </p:nvPr>
        </p:nvSpPr>
        <p:spPr/>
        <p:txBody>
          <a:bodyPr/>
          <a:lstStyle/>
          <a:p>
            <a:fld id="{3565675F-3DEE-4DD5-B3F1-D1253568431E}" type="datetime1">
              <a:rPr lang="en-US" smtClean="0"/>
              <a:t>5/5/2026</a:t>
            </a:fld>
            <a:endParaRPr lang="en-US"/>
          </a:p>
        </p:txBody>
      </p:sp>
      <p:sp>
        <p:nvSpPr>
          <p:cNvPr id="3" name="Footer Placeholder 2">
            <a:extLst>
              <a:ext uri="{FF2B5EF4-FFF2-40B4-BE49-F238E27FC236}">
                <a16:creationId xmlns:a16="http://schemas.microsoft.com/office/drawing/2014/main" id="{C071DE09-EC5D-7047-A5AF-71552255D1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506490-3189-64AA-9B3A-AD001A41EEA2}"/>
              </a:ext>
            </a:extLst>
          </p:cNvPr>
          <p:cNvSpPr>
            <a:spLocks noGrp="1"/>
          </p:cNvSpPr>
          <p:nvPr>
            <p:ph type="sldNum" sz="quarter" idx="12"/>
          </p:nvPr>
        </p:nvSpPr>
        <p:spPr/>
        <p:txBody>
          <a:bodyPr/>
          <a:lstStyle/>
          <a:p>
            <a:fld id="{B6F15528-21DE-4FAA-801E-634DDDAF4B2B}" type="slidenum">
              <a:rPr lang="en-US" smtClean="0"/>
              <a:pPr/>
              <a:t>4</a:t>
            </a:fld>
            <a:endParaRPr lang="en-US"/>
          </a:p>
        </p:txBody>
      </p:sp>
      <p:pic>
        <p:nvPicPr>
          <p:cNvPr id="6" name="Picture 5">
            <a:extLst>
              <a:ext uri="{FF2B5EF4-FFF2-40B4-BE49-F238E27FC236}">
                <a16:creationId xmlns:a16="http://schemas.microsoft.com/office/drawing/2014/main" id="{FE2CF7B9-C019-5353-DADD-3E1A1DCACD0C}"/>
              </a:ext>
            </a:extLst>
          </p:cNvPr>
          <p:cNvPicPr>
            <a:picLocks noChangeAspect="1"/>
          </p:cNvPicPr>
          <p:nvPr/>
        </p:nvPicPr>
        <p:blipFill>
          <a:blip r:embed="rId3"/>
          <a:stretch>
            <a:fillRect/>
          </a:stretch>
        </p:blipFill>
        <p:spPr>
          <a:xfrm>
            <a:off x="0" y="26581"/>
            <a:ext cx="12192000" cy="6804837"/>
          </a:xfrm>
          <a:prstGeom prst="rect">
            <a:avLst/>
          </a:prstGeom>
        </p:spPr>
      </p:pic>
    </p:spTree>
    <p:extLst>
      <p:ext uri="{BB962C8B-B14F-4D97-AF65-F5344CB8AC3E}">
        <p14:creationId xmlns:p14="http://schemas.microsoft.com/office/powerpoint/2010/main" val="3991037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0C0335-6EA5-EA96-A204-71CD623E0D93}"/>
              </a:ext>
            </a:extLst>
          </p:cNvPr>
          <p:cNvSpPr>
            <a:spLocks noGrp="1"/>
          </p:cNvSpPr>
          <p:nvPr>
            <p:ph type="dt" sz="half" idx="10"/>
          </p:nvPr>
        </p:nvSpPr>
        <p:spPr/>
        <p:txBody>
          <a:bodyPr/>
          <a:lstStyle/>
          <a:p>
            <a:fld id="{DDEFEE6A-CC2C-4644-98FA-C3AA1233755E}" type="datetime1">
              <a:rPr lang="en-US" smtClean="0"/>
              <a:t>5/5/2026</a:t>
            </a:fld>
            <a:endParaRPr lang="en-US"/>
          </a:p>
        </p:txBody>
      </p:sp>
      <p:sp>
        <p:nvSpPr>
          <p:cNvPr id="3" name="Footer Placeholder 2">
            <a:extLst>
              <a:ext uri="{FF2B5EF4-FFF2-40B4-BE49-F238E27FC236}">
                <a16:creationId xmlns:a16="http://schemas.microsoft.com/office/drawing/2014/main" id="{3FBBB1BA-CD7C-61CE-8713-7B150F8BF1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9DAA3-0CED-C6AB-6AEA-66BC704033EA}"/>
              </a:ext>
            </a:extLst>
          </p:cNvPr>
          <p:cNvSpPr>
            <a:spLocks noGrp="1"/>
          </p:cNvSpPr>
          <p:nvPr>
            <p:ph type="sldNum" sz="quarter" idx="12"/>
          </p:nvPr>
        </p:nvSpPr>
        <p:spPr/>
        <p:txBody>
          <a:bodyPr/>
          <a:lstStyle/>
          <a:p>
            <a:fld id="{B6F15528-21DE-4FAA-801E-634DDDAF4B2B}" type="slidenum">
              <a:rPr lang="en-US" smtClean="0"/>
              <a:pPr/>
              <a:t>5</a:t>
            </a:fld>
            <a:endParaRPr lang="en-US"/>
          </a:p>
        </p:txBody>
      </p:sp>
      <p:sp>
        <p:nvSpPr>
          <p:cNvPr id="5" name="AutoShape 2" descr="Generated image: Corporate presentation on regional investment readiness">
            <a:extLst>
              <a:ext uri="{FF2B5EF4-FFF2-40B4-BE49-F238E27FC236}">
                <a16:creationId xmlns:a16="http://schemas.microsoft.com/office/drawing/2014/main" id="{DD41C218-9AE0-79E6-4D98-039A273D41F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7" name="Picture 6">
            <a:extLst>
              <a:ext uri="{FF2B5EF4-FFF2-40B4-BE49-F238E27FC236}">
                <a16:creationId xmlns:a16="http://schemas.microsoft.com/office/drawing/2014/main" id="{377D874B-A8BC-5D5D-E456-1F2A8EB736B4}"/>
              </a:ext>
            </a:extLst>
          </p:cNvPr>
          <p:cNvPicPr>
            <a:picLocks noChangeAspect="1"/>
          </p:cNvPicPr>
          <p:nvPr/>
        </p:nvPicPr>
        <p:blipFill>
          <a:blip r:embed="rId3"/>
          <a:stretch>
            <a:fillRect/>
          </a:stretch>
        </p:blipFill>
        <p:spPr>
          <a:xfrm>
            <a:off x="3239" y="0"/>
            <a:ext cx="12185522" cy="6858000"/>
          </a:xfrm>
          <a:prstGeom prst="rect">
            <a:avLst/>
          </a:prstGeom>
        </p:spPr>
      </p:pic>
    </p:spTree>
    <p:extLst>
      <p:ext uri="{BB962C8B-B14F-4D97-AF65-F5344CB8AC3E}">
        <p14:creationId xmlns:p14="http://schemas.microsoft.com/office/powerpoint/2010/main" val="3738049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911706-6B7C-0482-58FF-EAE7D2432E53}"/>
              </a:ext>
            </a:extLst>
          </p:cNvPr>
          <p:cNvSpPr>
            <a:spLocks noGrp="1"/>
          </p:cNvSpPr>
          <p:nvPr>
            <p:ph type="dt" sz="half" idx="10"/>
          </p:nvPr>
        </p:nvSpPr>
        <p:spPr/>
        <p:txBody>
          <a:bodyPr/>
          <a:lstStyle/>
          <a:p>
            <a:fld id="{3A18019C-C8B7-428E-826D-4E47843DB2AA}" type="datetime1">
              <a:rPr lang="en-US" smtClean="0"/>
              <a:t>5/5/2026</a:t>
            </a:fld>
            <a:endParaRPr lang="en-US"/>
          </a:p>
        </p:txBody>
      </p:sp>
      <p:sp>
        <p:nvSpPr>
          <p:cNvPr id="3" name="Footer Placeholder 2">
            <a:extLst>
              <a:ext uri="{FF2B5EF4-FFF2-40B4-BE49-F238E27FC236}">
                <a16:creationId xmlns:a16="http://schemas.microsoft.com/office/drawing/2014/main" id="{3EC559E4-FC98-87CF-742A-E9C6C39279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1E8155-5047-C648-9132-9F705F2EC847}"/>
              </a:ext>
            </a:extLst>
          </p:cNvPr>
          <p:cNvSpPr>
            <a:spLocks noGrp="1"/>
          </p:cNvSpPr>
          <p:nvPr>
            <p:ph type="sldNum" sz="quarter" idx="12"/>
          </p:nvPr>
        </p:nvSpPr>
        <p:spPr/>
        <p:txBody>
          <a:bodyPr/>
          <a:lstStyle/>
          <a:p>
            <a:fld id="{B6F15528-21DE-4FAA-801E-634DDDAF4B2B}" type="slidenum">
              <a:rPr lang="en-US" smtClean="0"/>
              <a:pPr/>
              <a:t>6</a:t>
            </a:fld>
            <a:endParaRPr lang="en-US"/>
          </a:p>
        </p:txBody>
      </p:sp>
      <p:pic>
        <p:nvPicPr>
          <p:cNvPr id="6" name="Picture 5">
            <a:extLst>
              <a:ext uri="{FF2B5EF4-FFF2-40B4-BE49-F238E27FC236}">
                <a16:creationId xmlns:a16="http://schemas.microsoft.com/office/drawing/2014/main" id="{63A41315-B001-BEC3-E34E-131CFBAFC487}"/>
              </a:ext>
            </a:extLst>
          </p:cNvPr>
          <p:cNvPicPr>
            <a:picLocks noChangeAspect="1"/>
          </p:cNvPicPr>
          <p:nvPr/>
        </p:nvPicPr>
        <p:blipFill>
          <a:blip r:embed="rId3"/>
          <a:stretch>
            <a:fillRect/>
          </a:stretch>
        </p:blipFill>
        <p:spPr>
          <a:xfrm>
            <a:off x="0" y="26581"/>
            <a:ext cx="12192000" cy="6804837"/>
          </a:xfrm>
          <a:prstGeom prst="rect">
            <a:avLst/>
          </a:prstGeom>
        </p:spPr>
      </p:pic>
    </p:spTree>
    <p:extLst>
      <p:ext uri="{BB962C8B-B14F-4D97-AF65-F5344CB8AC3E}">
        <p14:creationId xmlns:p14="http://schemas.microsoft.com/office/powerpoint/2010/main" val="1010315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7801F5-3965-3A63-FA46-CF5103DF3561}"/>
              </a:ext>
            </a:extLst>
          </p:cNvPr>
          <p:cNvSpPr>
            <a:spLocks noGrp="1"/>
          </p:cNvSpPr>
          <p:nvPr>
            <p:ph type="dt" sz="half" idx="10"/>
          </p:nvPr>
        </p:nvSpPr>
        <p:spPr/>
        <p:txBody>
          <a:bodyPr/>
          <a:lstStyle/>
          <a:p>
            <a:fld id="{F2B6143C-EDE3-4437-8413-5DAD1167F586}" type="datetime1">
              <a:rPr lang="en-US" smtClean="0"/>
              <a:t>5/5/2026</a:t>
            </a:fld>
            <a:endParaRPr lang="en-US"/>
          </a:p>
        </p:txBody>
      </p:sp>
      <p:sp>
        <p:nvSpPr>
          <p:cNvPr id="3" name="Footer Placeholder 2">
            <a:extLst>
              <a:ext uri="{FF2B5EF4-FFF2-40B4-BE49-F238E27FC236}">
                <a16:creationId xmlns:a16="http://schemas.microsoft.com/office/drawing/2014/main" id="{16089E2A-4EDD-A7F8-1A4E-B22571F7A9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F5E4FE-FD28-89DB-867C-D66EF99D0041}"/>
              </a:ext>
            </a:extLst>
          </p:cNvPr>
          <p:cNvSpPr>
            <a:spLocks noGrp="1"/>
          </p:cNvSpPr>
          <p:nvPr>
            <p:ph type="sldNum" sz="quarter" idx="12"/>
          </p:nvPr>
        </p:nvSpPr>
        <p:spPr/>
        <p:txBody>
          <a:bodyPr/>
          <a:lstStyle/>
          <a:p>
            <a:fld id="{B6F15528-21DE-4FAA-801E-634DDDAF4B2B}" type="slidenum">
              <a:rPr lang="en-US" smtClean="0"/>
              <a:pPr/>
              <a:t>7</a:t>
            </a:fld>
            <a:endParaRPr lang="en-US"/>
          </a:p>
        </p:txBody>
      </p:sp>
      <p:pic>
        <p:nvPicPr>
          <p:cNvPr id="6" name="Picture 5">
            <a:extLst>
              <a:ext uri="{FF2B5EF4-FFF2-40B4-BE49-F238E27FC236}">
                <a16:creationId xmlns:a16="http://schemas.microsoft.com/office/drawing/2014/main" id="{4098CD78-CBA2-0F15-A471-EE7C02A651FE}"/>
              </a:ext>
            </a:extLst>
          </p:cNvPr>
          <p:cNvPicPr>
            <a:picLocks noChangeAspect="1"/>
          </p:cNvPicPr>
          <p:nvPr/>
        </p:nvPicPr>
        <p:blipFill>
          <a:blip r:embed="rId3"/>
          <a:stretch>
            <a:fillRect/>
          </a:stretch>
        </p:blipFill>
        <p:spPr>
          <a:xfrm>
            <a:off x="0" y="6684"/>
            <a:ext cx="12192000" cy="6844632"/>
          </a:xfrm>
          <a:prstGeom prst="rect">
            <a:avLst/>
          </a:prstGeom>
        </p:spPr>
      </p:pic>
    </p:spTree>
    <p:extLst>
      <p:ext uri="{BB962C8B-B14F-4D97-AF65-F5344CB8AC3E}">
        <p14:creationId xmlns:p14="http://schemas.microsoft.com/office/powerpoint/2010/main" val="666622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4C688F-21AB-3B6E-1803-34E0D65D887D}"/>
              </a:ext>
            </a:extLst>
          </p:cNvPr>
          <p:cNvSpPr>
            <a:spLocks noGrp="1"/>
          </p:cNvSpPr>
          <p:nvPr>
            <p:ph type="dt" sz="half" idx="10"/>
          </p:nvPr>
        </p:nvSpPr>
        <p:spPr/>
        <p:txBody>
          <a:bodyPr/>
          <a:lstStyle/>
          <a:p>
            <a:fld id="{1BE7B251-DB51-46C3-8899-DBC5011C90BD}" type="datetime1">
              <a:rPr lang="en-US" smtClean="0"/>
              <a:t>5/5/2026</a:t>
            </a:fld>
            <a:endParaRPr lang="en-US"/>
          </a:p>
        </p:txBody>
      </p:sp>
      <p:sp>
        <p:nvSpPr>
          <p:cNvPr id="3" name="Footer Placeholder 2">
            <a:extLst>
              <a:ext uri="{FF2B5EF4-FFF2-40B4-BE49-F238E27FC236}">
                <a16:creationId xmlns:a16="http://schemas.microsoft.com/office/drawing/2014/main" id="{AE81F257-FF36-0343-D037-3960F6E1E6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33A74D-28BF-F62E-49E6-08038C4C0D10}"/>
              </a:ext>
            </a:extLst>
          </p:cNvPr>
          <p:cNvSpPr>
            <a:spLocks noGrp="1"/>
          </p:cNvSpPr>
          <p:nvPr>
            <p:ph type="sldNum" sz="quarter" idx="12"/>
          </p:nvPr>
        </p:nvSpPr>
        <p:spPr/>
        <p:txBody>
          <a:bodyPr/>
          <a:lstStyle/>
          <a:p>
            <a:fld id="{B6F15528-21DE-4FAA-801E-634DDDAF4B2B}" type="slidenum">
              <a:rPr lang="en-US" smtClean="0"/>
              <a:pPr/>
              <a:t>8</a:t>
            </a:fld>
            <a:endParaRPr lang="en-US"/>
          </a:p>
        </p:txBody>
      </p:sp>
      <p:pic>
        <p:nvPicPr>
          <p:cNvPr id="9" name="Picture 8">
            <a:extLst>
              <a:ext uri="{FF2B5EF4-FFF2-40B4-BE49-F238E27FC236}">
                <a16:creationId xmlns:a16="http://schemas.microsoft.com/office/drawing/2014/main" id="{56BC6044-5E3C-A539-4BFF-0DF7209E6000}"/>
              </a:ext>
            </a:extLst>
          </p:cNvPr>
          <p:cNvPicPr>
            <a:picLocks noChangeAspect="1"/>
          </p:cNvPicPr>
          <p:nvPr/>
        </p:nvPicPr>
        <p:blipFill>
          <a:blip r:embed="rId3"/>
          <a:stretch>
            <a:fillRect/>
          </a:stretch>
        </p:blipFill>
        <p:spPr>
          <a:xfrm>
            <a:off x="3239" y="0"/>
            <a:ext cx="12185522" cy="6858000"/>
          </a:xfrm>
          <a:prstGeom prst="rect">
            <a:avLst/>
          </a:prstGeom>
        </p:spPr>
      </p:pic>
    </p:spTree>
    <p:extLst>
      <p:ext uri="{BB962C8B-B14F-4D97-AF65-F5344CB8AC3E}">
        <p14:creationId xmlns:p14="http://schemas.microsoft.com/office/powerpoint/2010/main" val="298939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F5E98-25CC-3500-0DF3-0E793540E4BC}"/>
              </a:ext>
            </a:extLst>
          </p:cNvPr>
          <p:cNvSpPr>
            <a:spLocks noGrp="1"/>
          </p:cNvSpPr>
          <p:nvPr>
            <p:ph type="dt" sz="half" idx="10"/>
          </p:nvPr>
        </p:nvSpPr>
        <p:spPr/>
        <p:txBody>
          <a:bodyPr/>
          <a:lstStyle/>
          <a:p>
            <a:fld id="{2C9115AE-5A72-452E-8C14-857E390A6221}" type="datetime1">
              <a:rPr lang="en-US" smtClean="0"/>
              <a:t>5/5/2026</a:t>
            </a:fld>
            <a:endParaRPr lang="en-US"/>
          </a:p>
        </p:txBody>
      </p:sp>
      <p:sp>
        <p:nvSpPr>
          <p:cNvPr id="3" name="Footer Placeholder 2">
            <a:extLst>
              <a:ext uri="{FF2B5EF4-FFF2-40B4-BE49-F238E27FC236}">
                <a16:creationId xmlns:a16="http://schemas.microsoft.com/office/drawing/2014/main" id="{7D917BE1-4DA1-A883-38D0-DC24A7C38E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E5B270-80ED-A85E-B12D-4A46E89BF41F}"/>
              </a:ext>
            </a:extLst>
          </p:cNvPr>
          <p:cNvSpPr>
            <a:spLocks noGrp="1"/>
          </p:cNvSpPr>
          <p:nvPr>
            <p:ph type="sldNum" sz="quarter" idx="12"/>
          </p:nvPr>
        </p:nvSpPr>
        <p:spPr/>
        <p:txBody>
          <a:bodyPr/>
          <a:lstStyle/>
          <a:p>
            <a:fld id="{B6F15528-21DE-4FAA-801E-634DDDAF4B2B}" type="slidenum">
              <a:rPr lang="en-US" smtClean="0"/>
              <a:pPr/>
              <a:t>9</a:t>
            </a:fld>
            <a:endParaRPr lang="en-US"/>
          </a:p>
        </p:txBody>
      </p:sp>
      <p:sp>
        <p:nvSpPr>
          <p:cNvPr id="5" name="AutoShape 2" descr="Generated image: What RIRIF will not fund">
            <a:extLst>
              <a:ext uri="{FF2B5EF4-FFF2-40B4-BE49-F238E27FC236}">
                <a16:creationId xmlns:a16="http://schemas.microsoft.com/office/drawing/2014/main" id="{A8801CE7-D9DA-5E00-30BF-B4FBAED1B4D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7" name="Picture 6">
            <a:extLst>
              <a:ext uri="{FF2B5EF4-FFF2-40B4-BE49-F238E27FC236}">
                <a16:creationId xmlns:a16="http://schemas.microsoft.com/office/drawing/2014/main" id="{0AF50E85-B2D0-C21E-C0E3-1326D79C1992}"/>
              </a:ext>
            </a:extLst>
          </p:cNvPr>
          <p:cNvPicPr>
            <a:picLocks noChangeAspect="1"/>
          </p:cNvPicPr>
          <p:nvPr/>
        </p:nvPicPr>
        <p:blipFill>
          <a:blip r:embed="rId3"/>
          <a:stretch>
            <a:fillRect/>
          </a:stretch>
        </p:blipFill>
        <p:spPr>
          <a:xfrm>
            <a:off x="3239" y="0"/>
            <a:ext cx="12185522" cy="6858000"/>
          </a:xfrm>
          <a:prstGeom prst="rect">
            <a:avLst/>
          </a:prstGeom>
        </p:spPr>
      </p:pic>
    </p:spTree>
    <p:extLst>
      <p:ext uri="{BB962C8B-B14F-4D97-AF65-F5344CB8AC3E}">
        <p14:creationId xmlns:p14="http://schemas.microsoft.com/office/powerpoint/2010/main" val="687277060"/>
      </p:ext>
    </p:extLst>
  </p:cSld>
  <p:clrMapOvr>
    <a:masterClrMapping/>
  </p:clrMapOvr>
</p:sld>
</file>

<file path=ppt/theme/theme1.xml><?xml version="1.0" encoding="utf-8"?>
<a:theme xmlns:a="http://schemas.openxmlformats.org/drawingml/2006/main" name="Office Theme">
  <a:themeElements>
    <a:clrScheme name="RDA">
      <a:dk1>
        <a:srgbClr val="000000"/>
      </a:dk1>
      <a:lt1>
        <a:srgbClr val="FFFFFF"/>
      </a:lt1>
      <a:dk2>
        <a:srgbClr val="081E3E"/>
      </a:dk2>
      <a:lt2>
        <a:srgbClr val="E7E7E7"/>
      </a:lt2>
      <a:accent1>
        <a:srgbClr val="081E3E"/>
      </a:accent1>
      <a:accent2>
        <a:srgbClr val="00833F"/>
      </a:accent2>
      <a:accent3>
        <a:srgbClr val="C1D72C"/>
      </a:accent3>
      <a:accent4>
        <a:srgbClr val="9AA3AF"/>
      </a:accent4>
      <a:accent5>
        <a:srgbClr val="417C2B"/>
      </a:accent5>
      <a:accent6>
        <a:srgbClr val="E2E3E3"/>
      </a:accent6>
      <a:hlink>
        <a:srgbClr val="0046FF"/>
      </a:hlink>
      <a:folHlink>
        <a:srgbClr val="0046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spcBef>
            <a:spcPts val="900"/>
          </a:spcBef>
          <a:defRPr dirty="0" smtClean="0"/>
        </a:defPPr>
      </a:lstStyle>
    </a:txDef>
  </a:objectDefaults>
  <a:extraClrSchemeLst/>
  <a:extLst>
    <a:ext uri="{05A4C25C-085E-4340-85A3-A5531E510DB2}">
      <thm15:themeFamily xmlns:thm15="http://schemas.microsoft.com/office/thememl/2012/main" name="RDA_PPT_Presentation" id="{4D2C3844-CF85-204C-93C4-37C41ACFE6EC}" vid="{FCE7047E-F545-2543-BEB2-586112AA196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2273B669B574E4681E718AE43AEEF3A" ma:contentTypeVersion="16" ma:contentTypeDescription="Create a new document." ma:contentTypeScope="" ma:versionID="23b956a6543bcece5a64a3f82b4699af">
  <xsd:schema xmlns:xsd="http://www.w3.org/2001/XMLSchema" xmlns:xs="http://www.w3.org/2001/XMLSchema" xmlns:p="http://schemas.microsoft.com/office/2006/metadata/properties" xmlns:ns2="0459d503-dc4b-482d-8c96-eb52f2df1bb5" xmlns:ns3="92e40dd2-1d26-46bf-ab67-e774e15f7748" targetNamespace="http://schemas.microsoft.com/office/2006/metadata/properties" ma:root="true" ma:fieldsID="efac493dd47cfb62c62f1cf501c18de4" ns2:_="" ns3:_="">
    <xsd:import namespace="0459d503-dc4b-482d-8c96-eb52f2df1bb5"/>
    <xsd:import namespace="92e40dd2-1d26-46bf-ab67-e774e15f774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OCR" minOccurs="0"/>
                <xsd:element ref="ns2:MediaServiceLocation"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59d503-dc4b-482d-8c96-eb52f2df1b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8d7ded1-776f-4f08-bd42-a9080ccefc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2e40dd2-1d26-46bf-ab67-e774e15f7748"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0e97ed2d-a1bc-45fd-a610-4a74ada81cbf}" ma:internalName="TaxCatchAll" ma:showField="CatchAllData" ma:web="92e40dd2-1d26-46bf-ab67-e774e15f774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459d503-dc4b-482d-8c96-eb52f2df1bb5">
      <Terms xmlns="http://schemas.microsoft.com/office/infopath/2007/PartnerControls"/>
    </lcf76f155ced4ddcb4097134ff3c332f>
    <TaxCatchAll xmlns="92e40dd2-1d26-46bf-ab67-e774e15f7748" xsi:nil="true"/>
  </documentManagement>
</p:properties>
</file>

<file path=customXml/itemProps1.xml><?xml version="1.0" encoding="utf-8"?>
<ds:datastoreItem xmlns:ds="http://schemas.openxmlformats.org/officeDocument/2006/customXml" ds:itemID="{DB349D73-CE27-4659-89BC-CEF9A7AAD929}">
  <ds:schemaRefs>
    <ds:schemaRef ds:uri="http://schemas.microsoft.com/sharepoint/v3/contenttype/forms"/>
  </ds:schemaRefs>
</ds:datastoreItem>
</file>

<file path=customXml/itemProps2.xml><?xml version="1.0" encoding="utf-8"?>
<ds:datastoreItem xmlns:ds="http://schemas.openxmlformats.org/officeDocument/2006/customXml" ds:itemID="{999DF6EA-F0E5-4806-A1B9-26B418DCCA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59d503-dc4b-482d-8c96-eb52f2df1bb5"/>
    <ds:schemaRef ds:uri="92e40dd2-1d26-46bf-ab67-e774e15f77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F6B1475-11BE-415F-A48A-D7D1E1299232}">
  <ds:schemaRefs>
    <ds:schemaRef ds:uri="http://schemas.openxmlformats.org/package/2006/metadata/core-properties"/>
    <ds:schemaRef ds:uri="http://purl.org/dc/dcmitype/"/>
    <ds:schemaRef ds:uri="http://www.w3.org/XML/1998/namespace"/>
    <ds:schemaRef ds:uri="http://schemas.microsoft.com/office/2006/documentManagement/types"/>
    <ds:schemaRef ds:uri="http://purl.org/dc/elements/1.1/"/>
    <ds:schemaRef ds:uri="http://purl.org/dc/terms/"/>
    <ds:schemaRef ds:uri="http://schemas.microsoft.com/office/2006/metadata/properties"/>
    <ds:schemaRef ds:uri="http://schemas.microsoft.com/office/infopath/2007/PartnerControls"/>
    <ds:schemaRef ds:uri="92e40dd2-1d26-46bf-ab67-e774e15f7748"/>
    <ds:schemaRef ds:uri="0459d503-dc4b-482d-8c96-eb52f2df1bb5"/>
  </ds:schemaRefs>
</ds:datastoreItem>
</file>

<file path=docProps/app.xml><?xml version="1.0" encoding="utf-8"?>
<Properties xmlns="http://schemas.openxmlformats.org/officeDocument/2006/extended-properties" xmlns:vt="http://schemas.openxmlformats.org/officeDocument/2006/docPropsVTypes">
  <Template>Office Theme</Template>
  <TotalTime>1902</TotalTime>
  <Words>2455</Words>
  <Application>Microsoft Office PowerPoint</Application>
  <PresentationFormat>Widescreen</PresentationFormat>
  <Paragraphs>263</Paragraphs>
  <Slides>19</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Muli</vt:lpstr>
      <vt:lpstr>Office Theme</vt:lpstr>
      <vt:lpstr>Regional Investment Readiness and Impact Fund </vt:lpstr>
      <vt:lpstr>PowerPoint Presentation</vt:lpstr>
      <vt:lpstr>How does RDA NT deliver?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Assessment Criteria and Weightings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set-up</dc:title>
  <dc:creator>RDANT - Darwin</dc:creator>
  <cp:lastModifiedBy>Katrina Kawaljenko</cp:lastModifiedBy>
  <cp:revision>9</cp:revision>
  <dcterms:created xsi:type="dcterms:W3CDTF">2023-08-09T06:43:40Z</dcterms:created>
  <dcterms:modified xsi:type="dcterms:W3CDTF">2026-05-05T11:42:02Z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0x01010022273B669B574E4681E718AE43AEEF3A</vt:lpwstr>
  </property>
  <property fmtid="{D5CDD505-2E9C-101B-9397-08002B2CF9AE}" pid="3" name="MediaServiceImageTags">
    <vt:lpwstr/>
  </property>
</Properties>
</file>